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9" r:id="rId2"/>
    <p:sldId id="256" r:id="rId3"/>
    <p:sldId id="260" r:id="rId4"/>
    <p:sldId id="261" r:id="rId5"/>
    <p:sldId id="281" r:id="rId6"/>
    <p:sldId id="257" r:id="rId7"/>
    <p:sldId id="259" r:id="rId8"/>
    <p:sldId id="286" r:id="rId9"/>
    <p:sldId id="263" r:id="rId10"/>
    <p:sldId id="264" r:id="rId11"/>
    <p:sldId id="285" r:id="rId12"/>
    <p:sldId id="279" r:id="rId13"/>
    <p:sldId id="280" r:id="rId14"/>
    <p:sldId id="293" r:id="rId15"/>
    <p:sldId id="269" r:id="rId16"/>
    <p:sldId id="270" r:id="rId17"/>
    <p:sldId id="274" r:id="rId18"/>
    <p:sldId id="284" r:id="rId19"/>
    <p:sldId id="282" r:id="rId20"/>
    <p:sldId id="275" r:id="rId21"/>
    <p:sldId id="277" r:id="rId22"/>
    <p:sldId id="278" r:id="rId23"/>
    <p:sldId id="291" r:id="rId24"/>
    <p:sldId id="283" r:id="rId25"/>
    <p:sldId id="276" r:id="rId26"/>
    <p:sldId id="29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7" d="100"/>
          <a:sy n="57" d="100"/>
        </p:scale>
        <p:origin x="-14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3/23/24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3/23/24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3/23/24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3/23/24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idx="1"/>
          </p:nvPr>
        </p:nvSpPr>
        <p:spPr>
          <a:xfrm>
            <a:off x="892969" y="2071687"/>
            <a:ext cx="7358063" cy="4036219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31"/>
          <p:cNvSpPr>
            <a:spLocks noGrp="1"/>
          </p:cNvSpPr>
          <p:nvPr>
            <p:ph type="sldNum" sz="quarter" idx="10"/>
          </p:nvPr>
        </p:nvSpPr>
        <p:spPr>
          <a:xfrm>
            <a:off x="4402138" y="6465888"/>
            <a:ext cx="338137" cy="3190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73A0-8F16-6146-87E3-23DCB12C6181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51561797"/>
      </p:ext>
    </p:extLst>
  </p:cSld>
  <p:clrMapOvr>
    <a:masterClrMapping/>
  </p:clrMapOvr>
  <p:transition xmlns:p14="http://schemas.microsoft.com/office/powerpoint/2010/main"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pic" sz="quarter" idx="13"/>
          </p:nvPr>
        </p:nvSpPr>
        <p:spPr>
          <a:xfrm>
            <a:off x="5054203" y="2035969"/>
            <a:ext cx="2884289" cy="3848695"/>
          </a:xfrm>
          <a:prstGeom prst="rect">
            <a:avLst/>
          </a:prstGeom>
        </p:spPr>
        <p:txBody>
          <a:bodyPr lIns="64291" tIns="32145" rIns="64291" bIns="32145" anchor="t">
            <a:noAutofit/>
          </a:bodyPr>
          <a:lstStyle/>
          <a:p>
            <a:endParaRPr/>
          </a:p>
        </p:txBody>
      </p:sp>
      <p:sp>
        <p:nvSpPr>
          <p:cNvPr id="40" name="Shape 40"/>
          <p:cNvSpPr>
            <a:spLocks noGrp="1"/>
          </p:cNvSpPr>
          <p:nvPr>
            <p:ph type="title"/>
          </p:nvPr>
        </p:nvSpPr>
        <p:spPr>
          <a:xfrm>
            <a:off x="892969" y="178594"/>
            <a:ext cx="7358063" cy="1714500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r>
              <a:t>Title Text</a:t>
            </a:r>
          </a:p>
        </p:txBody>
      </p:sp>
      <p:sp>
        <p:nvSpPr>
          <p:cNvPr id="41" name="Shape 41"/>
          <p:cNvSpPr>
            <a:spLocks noGrp="1"/>
          </p:cNvSpPr>
          <p:nvPr>
            <p:ph type="body" sz="half" idx="1"/>
          </p:nvPr>
        </p:nvSpPr>
        <p:spPr>
          <a:xfrm>
            <a:off x="901898" y="1946672"/>
            <a:ext cx="3545086" cy="4018359"/>
          </a:xfrm>
          <a:prstGeom prst="rect">
            <a:avLst/>
          </a:prstGeom>
        </p:spPr>
        <p:txBody>
          <a:bodyPr/>
          <a:lstStyle>
            <a:lvl1pPr marL="197385" indent="-197385">
              <a:spcBef>
                <a:spcPts val="2250"/>
              </a:spcBef>
              <a:defRPr sz="2000"/>
            </a:lvl1pPr>
            <a:lvl2pPr marL="465267" indent="-197385">
              <a:spcBef>
                <a:spcPts val="2250"/>
              </a:spcBef>
              <a:defRPr sz="2000"/>
            </a:lvl2pPr>
            <a:lvl3pPr marL="733148" indent="-197385">
              <a:spcBef>
                <a:spcPts val="2250"/>
              </a:spcBef>
              <a:defRPr sz="2000"/>
            </a:lvl3pPr>
            <a:lvl4pPr marL="1001029" indent="-197385">
              <a:spcBef>
                <a:spcPts val="2250"/>
              </a:spcBef>
              <a:defRPr sz="2000"/>
            </a:lvl4pPr>
            <a:lvl5pPr marL="1268910" indent="-197385">
              <a:spcBef>
                <a:spcPts val="2250"/>
              </a:spcBef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hape 4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3/23/24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3/23/24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3/23/24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3/23/24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3/23/24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3/23/24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3/23/24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3/23/24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3/23/24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3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4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5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16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7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8.jp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9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jp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1.jp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hyperlink" Target="mailto:carolcimino795@gmail.com" TargetMode="External"/><Relationship Id="rId3" Type="http://schemas.openxmlformats.org/officeDocument/2006/relationships/image" Target="../media/image2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0.jpeg"/><Relationship Id="rId3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Coping With Post-COVID Parents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middle age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000" y="3890433"/>
            <a:ext cx="3289300" cy="246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021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It’s Not Easy Being a Parent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Concerned about uncertainty</a:t>
            </a:r>
          </a:p>
          <a:p>
            <a:r>
              <a:rPr lang="en-US" dirty="0" smtClean="0"/>
              <a:t>Angry</a:t>
            </a:r>
          </a:p>
          <a:p>
            <a:r>
              <a:rPr lang="en-US" dirty="0" smtClean="0"/>
              <a:t>Health, welfare of their family</a:t>
            </a:r>
          </a:p>
          <a:p>
            <a:r>
              <a:rPr lang="en-US" dirty="0" smtClean="0"/>
              <a:t>Frustrated by distance learning</a:t>
            </a:r>
          </a:p>
          <a:p>
            <a:r>
              <a:rPr lang="en-US" dirty="0" smtClean="0"/>
              <a:t>Financial woes</a:t>
            </a:r>
          </a:p>
          <a:p>
            <a:r>
              <a:rPr lang="en-US" dirty="0" smtClean="0"/>
              <a:t>Workplace uncertainties</a:t>
            </a:r>
          </a:p>
          <a:p>
            <a:r>
              <a:rPr lang="en-US" dirty="0" smtClean="0"/>
              <a:t>Balancing time, energy</a:t>
            </a:r>
            <a:endParaRPr lang="en-US" dirty="0"/>
          </a:p>
        </p:txBody>
      </p:sp>
      <p:pic>
        <p:nvPicPr>
          <p:cNvPr id="4" name="Picture 3" descr="family praying together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000" y="3410857"/>
            <a:ext cx="3302000" cy="2697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28983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Families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Multigenerational</a:t>
            </a:r>
          </a:p>
          <a:p>
            <a:r>
              <a:rPr lang="en-US" dirty="0" smtClean="0"/>
              <a:t>Coping with the economy, lifestyle, spending habits</a:t>
            </a:r>
          </a:p>
          <a:p>
            <a:r>
              <a:rPr lang="en-US" dirty="0" smtClean="0"/>
              <a:t>Job instability</a:t>
            </a:r>
          </a:p>
          <a:p>
            <a:r>
              <a:rPr lang="en-US" dirty="0" smtClean="0"/>
              <a:t>Hardship on mothers</a:t>
            </a:r>
          </a:p>
          <a:p>
            <a:r>
              <a:rPr lang="en-US" dirty="0" smtClean="0"/>
              <a:t>Trying to plan for the future</a:t>
            </a:r>
          </a:p>
          <a:p>
            <a:r>
              <a:rPr lang="en-US" dirty="0" smtClean="0"/>
              <a:t>Pressures </a:t>
            </a:r>
            <a:r>
              <a:rPr lang="en-US" smtClean="0"/>
              <a:t>of culture</a:t>
            </a:r>
            <a:endParaRPr lang="en-US" dirty="0"/>
          </a:p>
        </p:txBody>
      </p:sp>
      <p:pic>
        <p:nvPicPr>
          <p:cNvPr id="5" name="Picture 4" descr="old peopl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6303" y="3632952"/>
            <a:ext cx="3125248" cy="247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1042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Remember when..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Tigers</a:t>
            </a:r>
          </a:p>
          <a:p>
            <a:r>
              <a:rPr lang="en-US" dirty="0" smtClean="0"/>
              <a:t>Helicopters</a:t>
            </a:r>
          </a:p>
          <a:p>
            <a:r>
              <a:rPr lang="en-US" dirty="0" smtClean="0"/>
              <a:t>Dry Cleaners</a:t>
            </a:r>
          </a:p>
          <a:p>
            <a:r>
              <a:rPr lang="en-US" dirty="0" smtClean="0"/>
              <a:t>Snowplows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3502" y="2301431"/>
            <a:ext cx="4942941" cy="3255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04080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34029"/>
            <a:ext cx="8042276" cy="133695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COVID made some things worse: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Intergenerational households</a:t>
            </a:r>
          </a:p>
          <a:p>
            <a:r>
              <a:rPr lang="en-US" dirty="0" smtClean="0"/>
              <a:t>Instability of the whole societal structure</a:t>
            </a:r>
          </a:p>
          <a:p>
            <a:r>
              <a:rPr lang="en-US" dirty="0" smtClean="0"/>
              <a:t>Work issues</a:t>
            </a:r>
          </a:p>
          <a:p>
            <a:r>
              <a:rPr lang="en-US" dirty="0" smtClean="0"/>
              <a:t>Fear, anxiety</a:t>
            </a:r>
          </a:p>
          <a:p>
            <a:r>
              <a:rPr lang="en-US" dirty="0" smtClean="0"/>
              <a:t>Effects on children and</a:t>
            </a:r>
          </a:p>
          <a:p>
            <a:r>
              <a:rPr lang="en-US" dirty="0"/>
              <a:t>T</a:t>
            </a:r>
            <a:r>
              <a:rPr lang="en-US" dirty="0" smtClean="0"/>
              <a:t>eens</a:t>
            </a:r>
          </a:p>
          <a:p>
            <a:r>
              <a:rPr lang="en-US" dirty="0" smtClean="0"/>
              <a:t>Stresses on households</a:t>
            </a:r>
            <a:endParaRPr lang="en-US" dirty="0"/>
          </a:p>
        </p:txBody>
      </p:sp>
      <p:pic>
        <p:nvPicPr>
          <p:cNvPr id="4" name="Picture 3" descr="henny penn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1526" y="3465373"/>
            <a:ext cx="4302474" cy="3174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56544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Hard Was It?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i="1" dirty="0" smtClean="0"/>
              <a:t>NY Times</a:t>
            </a:r>
            <a:r>
              <a:rPr lang="en-US" dirty="0" smtClean="0"/>
              <a:t>: May 8, 2022: “Remote learning </a:t>
            </a:r>
            <a:r>
              <a:rPr lang="en-US" dirty="0"/>
              <a:t>d</a:t>
            </a:r>
            <a:r>
              <a:rPr lang="en-US" dirty="0" smtClean="0"/>
              <a:t>uring pandemic was a failure, study finds.”</a:t>
            </a:r>
          </a:p>
          <a:p>
            <a:r>
              <a:rPr lang="en-US" dirty="0" smtClean="0"/>
              <a:t>On average, students, who by 2020-21 were back in school,  lost about 20% of math learning</a:t>
            </a:r>
          </a:p>
          <a:p>
            <a:r>
              <a:rPr lang="en-US" dirty="0" smtClean="0"/>
              <a:t>Students who stayed home 2020-21 lost about 50% of learning.</a:t>
            </a:r>
          </a:p>
          <a:p>
            <a:r>
              <a:rPr lang="en-US" dirty="0" smtClean="0"/>
              <a:t>The COVID closures reversed earlier gains for minority children.</a:t>
            </a:r>
          </a:p>
          <a:p>
            <a:r>
              <a:rPr lang="en-US" dirty="0" smtClean="0"/>
              <a:t>Evidence suggests that these reversals were avoidable. Officials said they were closing schools to protect children; the effect was the opposite.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60082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Technology Has Contributed…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It’s free/cheap</a:t>
            </a:r>
          </a:p>
          <a:p>
            <a:r>
              <a:rPr lang="en-US" dirty="0" smtClean="0"/>
              <a:t>Possibility of anonymity</a:t>
            </a:r>
          </a:p>
          <a:p>
            <a:r>
              <a:rPr lang="en-US" dirty="0" smtClean="0"/>
              <a:t>Support for rants</a:t>
            </a:r>
          </a:p>
          <a:p>
            <a:r>
              <a:rPr lang="en-US" dirty="0" smtClean="0"/>
              <a:t>Avoids responsibility, actual confrontation</a:t>
            </a:r>
          </a:p>
          <a:p>
            <a:r>
              <a:rPr lang="en-US" dirty="0" smtClean="0"/>
              <a:t>Can be sent/shared with anyone</a:t>
            </a:r>
            <a:endParaRPr lang="en-US" dirty="0"/>
          </a:p>
        </p:txBody>
      </p:sp>
      <p:pic>
        <p:nvPicPr>
          <p:cNvPr id="7" name="Picture Placeholder 6" descr="images.jpeg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20" r="2172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0114954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What's more...</a:t>
            </a:r>
          </a:p>
        </p:txBody>
      </p:sp>
      <p:sp>
        <p:nvSpPr>
          <p:cNvPr id="120" name="Shape 12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Go right to the top</a:t>
            </a:r>
          </a:p>
          <a:p>
            <a:r>
              <a:t>No stress</a:t>
            </a:r>
          </a:p>
          <a:p>
            <a:r>
              <a:t>involve schools in family situation</a:t>
            </a:r>
          </a:p>
          <a:p>
            <a:r>
              <a:t>Vehement in protecting</a:t>
            </a:r>
          </a:p>
          <a:p>
            <a:r>
              <a:t>Want to know...</a:t>
            </a:r>
          </a:p>
        </p:txBody>
      </p:sp>
      <p:pic>
        <p:nvPicPr>
          <p:cNvPr id="121" name="3F1367D9-1D37-4A48-BA06-FC94A38C24C9-L0-001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902397" y="1591587"/>
            <a:ext cx="3929063" cy="485354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During COVID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900695"/>
            <a:ext cx="7358063" cy="403621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Frustration on the part of parents</a:t>
            </a:r>
          </a:p>
          <a:p>
            <a:r>
              <a:rPr lang="en-US" dirty="0" smtClean="0"/>
              <a:t>Watched their children change</a:t>
            </a:r>
          </a:p>
          <a:p>
            <a:r>
              <a:rPr lang="en-US" dirty="0" smtClean="0"/>
              <a:t>Felt powerless, answerless</a:t>
            </a:r>
          </a:p>
          <a:p>
            <a:r>
              <a:rPr lang="en-US" dirty="0" smtClean="0"/>
              <a:t>Couldn’t participate in rites of passage</a:t>
            </a:r>
          </a:p>
          <a:p>
            <a:r>
              <a:rPr lang="en-US" dirty="0" smtClean="0"/>
              <a:t>Lack of supportive community</a:t>
            </a:r>
          </a:p>
          <a:p>
            <a:r>
              <a:rPr lang="en-US" dirty="0" smtClean="0"/>
              <a:t>Difficulties with technology</a:t>
            </a:r>
          </a:p>
          <a:p>
            <a:r>
              <a:rPr lang="en-US" dirty="0" smtClean="0"/>
              <a:t>Interference with work</a:t>
            </a:r>
            <a:endParaRPr lang="en-US" dirty="0"/>
          </a:p>
        </p:txBody>
      </p:sp>
      <p:pic>
        <p:nvPicPr>
          <p:cNvPr id="4" name="Picture 3" descr="frustrated principa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4891" y="4199726"/>
            <a:ext cx="3365500" cy="241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03117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 to the “new normal”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Uncertainty: will it happen again?</a:t>
            </a:r>
          </a:p>
          <a:p>
            <a:r>
              <a:rPr lang="en-US" dirty="0" smtClean="0"/>
              <a:t>What we learned</a:t>
            </a:r>
          </a:p>
          <a:p>
            <a:r>
              <a:rPr lang="en-US" dirty="0" smtClean="0"/>
              <a:t>More home</a:t>
            </a:r>
            <a:r>
              <a:rPr lang="en-US" smtClean="0"/>
              <a:t>-schooling</a:t>
            </a:r>
            <a:endParaRPr lang="en-US" dirty="0" smtClean="0"/>
          </a:p>
          <a:p>
            <a:r>
              <a:rPr lang="en-US" dirty="0" smtClean="0"/>
              <a:t>Fears of mass shootings, cyber-violence, the unforeseen</a:t>
            </a:r>
          </a:p>
          <a:p>
            <a:r>
              <a:rPr lang="en-US" dirty="0" smtClean="0"/>
              <a:t>Fears of return for students with special needs, bullied and the bullies</a:t>
            </a:r>
          </a:p>
          <a:p>
            <a:r>
              <a:rPr lang="en-US" dirty="0" smtClean="0"/>
              <a:t>Pressure on principals to communicate, implement policies that change daily</a:t>
            </a:r>
          </a:p>
          <a:p>
            <a:r>
              <a:rPr lang="en-US" dirty="0" smtClean="0"/>
              <a:t>Wariness: should I keep my child home?</a:t>
            </a:r>
          </a:p>
          <a:p>
            <a:r>
              <a:rPr lang="en-US" dirty="0" smtClean="0"/>
              <a:t>Trying to catch up</a:t>
            </a:r>
          </a:p>
          <a:p>
            <a:r>
              <a:rPr lang="en-US" dirty="0" smtClean="0"/>
              <a:t>Children’s resiliency: can’t we just go back to where we were?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94189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not sure what to d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01600"/>
            <a:ext cx="6096000" cy="665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86338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1900" y="375910"/>
            <a:ext cx="6498158" cy="1724867"/>
          </a:xfrm>
        </p:spPr>
        <p:txBody>
          <a:bodyPr/>
          <a:lstStyle/>
          <a:p>
            <a:r>
              <a:rPr lang="en-US" dirty="0" smtClean="0"/>
              <a:t> Class Picture</a:t>
            </a:r>
            <a:r>
              <a:rPr lang="en-US" smtClean="0"/>
              <a:t>, Class of 2020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What we learned and how we need to use that.</a:t>
            </a:r>
            <a:endParaRPr lang="en-US" dirty="0"/>
          </a:p>
        </p:txBody>
      </p:sp>
      <p:pic>
        <p:nvPicPr>
          <p:cNvPr id="4" name="Picture 3" descr="COVI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1900" y="2892908"/>
            <a:ext cx="6667500" cy="374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81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Now What?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 need to maintain the community of the school, “be on the same page”</a:t>
            </a:r>
          </a:p>
          <a:p>
            <a:r>
              <a:rPr lang="en-US" dirty="0" smtClean="0"/>
              <a:t>We need to work on resiliency of everyone</a:t>
            </a:r>
          </a:p>
          <a:p>
            <a:r>
              <a:rPr lang="en-US" dirty="0" smtClean="0"/>
              <a:t>We need to be patient</a:t>
            </a:r>
          </a:p>
          <a:p>
            <a:r>
              <a:rPr lang="en-US" dirty="0" smtClean="0"/>
              <a:t>We need to support each other, create networks of support</a:t>
            </a:r>
          </a:p>
          <a:p>
            <a:r>
              <a:rPr lang="en-US" dirty="0" smtClean="0"/>
              <a:t>We need to value the mission of the Catholic school</a:t>
            </a:r>
          </a:p>
          <a:p>
            <a:r>
              <a:rPr lang="en-US" dirty="0" smtClean="0"/>
              <a:t>We need to call on our support groups </a:t>
            </a:r>
            <a:r>
              <a:rPr lang="en-US" smtClean="0"/>
              <a:t>to help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61971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Practical Steps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Meet with parents to give them some practical tips for keeping children engaged.</a:t>
            </a:r>
          </a:p>
          <a:p>
            <a:r>
              <a:rPr lang="en-US" dirty="0" smtClean="0"/>
              <a:t>Regularly send out updates on curriculum and instruction</a:t>
            </a:r>
          </a:p>
          <a:p>
            <a:r>
              <a:rPr lang="en-US" dirty="0" smtClean="0"/>
              <a:t>Ask them: how is this working? How can we help?</a:t>
            </a:r>
          </a:p>
          <a:p>
            <a:r>
              <a:rPr lang="en-US" dirty="0" smtClean="0"/>
              <a:t>Focus on the community aspect of the school: rites of passage, celebrations, anniversaries, special observances. </a:t>
            </a:r>
          </a:p>
          <a:p>
            <a:r>
              <a:rPr lang="en-US" dirty="0" smtClean="0"/>
              <a:t>Have some practical in-service for parents on technology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227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More Practical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Provide a safe forum for parents to interact with teachers/staff</a:t>
            </a:r>
          </a:p>
          <a:p>
            <a:r>
              <a:rPr lang="en-US" dirty="0" smtClean="0"/>
              <a:t>Provide up-to-date bulletins on health and other issues</a:t>
            </a:r>
          </a:p>
          <a:p>
            <a:r>
              <a:rPr lang="en-US" dirty="0" smtClean="0"/>
              <a:t>Give teachers a forum with which to interact with parents</a:t>
            </a:r>
          </a:p>
          <a:p>
            <a:r>
              <a:rPr lang="en-US" dirty="0" smtClean="0"/>
              <a:t>Give them something to do</a:t>
            </a:r>
          </a:p>
          <a:p>
            <a:r>
              <a:rPr lang="en-US" dirty="0" smtClean="0"/>
              <a:t>Assure parents, be supportive and appreciative</a:t>
            </a:r>
          </a:p>
          <a:p>
            <a:r>
              <a:rPr lang="en-US" dirty="0" smtClean="0"/>
              <a:t>Take bullying seriously</a:t>
            </a:r>
          </a:p>
          <a:p>
            <a:r>
              <a:rPr lang="en-US" dirty="0" smtClean="0"/>
              <a:t>Respond appropriately to issues.</a:t>
            </a:r>
          </a:p>
        </p:txBody>
      </p:sp>
    </p:spTree>
    <p:extLst>
      <p:ext uri="{BB962C8B-B14F-4D97-AF65-F5344CB8AC3E}">
        <p14:creationId xmlns:p14="http://schemas.microsoft.com/office/powerpoint/2010/main" val="1581082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 MORE Practical Steps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Utilize your board/council</a:t>
            </a:r>
          </a:p>
          <a:p>
            <a:r>
              <a:rPr lang="en-US" dirty="0" smtClean="0"/>
              <a:t>Emphasize communication</a:t>
            </a:r>
          </a:p>
          <a:p>
            <a:r>
              <a:rPr lang="en-US" dirty="0" smtClean="0"/>
              <a:t>Use opportunities to get to know parents: e.g. coffees, small-group meetings</a:t>
            </a:r>
          </a:p>
          <a:p>
            <a:r>
              <a:rPr lang="en-US" dirty="0" smtClean="0"/>
              <a:t>Take every effort to build community: e.g. potlucks, new parent welcome, food truck roundups, prayer opportunities, sacramental programs, tips for helping children learn, etc.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0676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you miss the problem, you miss the solution</a:t>
            </a:r>
            <a:endParaRPr lang="en-US" dirty="0"/>
          </a:p>
        </p:txBody>
      </p:sp>
      <p:pic>
        <p:nvPicPr>
          <p:cNvPr id="4" name="Content Placeholder 3" descr="easy solution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01" b="3040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8718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od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3005" y="1367936"/>
            <a:ext cx="5764230" cy="434808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83005" y="854960"/>
            <a:ext cx="5634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the words of Yoda: Do or do not; there is no 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290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6142" y="371141"/>
            <a:ext cx="5694588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Carol Cimino, SSJ, </a:t>
            </a:r>
            <a:r>
              <a:rPr lang="en-US" sz="3200" dirty="0" err="1" smtClean="0"/>
              <a:t>Ed.D</a:t>
            </a:r>
            <a:r>
              <a:rPr lang="en-US" sz="3200" dirty="0" smtClean="0"/>
              <a:t>.</a:t>
            </a:r>
          </a:p>
          <a:p>
            <a:endParaRPr lang="en-US" sz="3200" dirty="0" smtClean="0"/>
          </a:p>
          <a:p>
            <a:r>
              <a:rPr lang="en-US" sz="3200" dirty="0" smtClean="0"/>
              <a:t>518-577-6777</a:t>
            </a:r>
          </a:p>
          <a:p>
            <a:endParaRPr lang="en-US" sz="3200" dirty="0" smtClean="0"/>
          </a:p>
          <a:p>
            <a:r>
              <a:rPr lang="en-US" sz="3200" dirty="0" smtClean="0">
                <a:hlinkClick r:id="rId2"/>
              </a:rPr>
              <a:t>carolcimino795@gmail.com</a:t>
            </a:r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err="1"/>
              <a:t>s</a:t>
            </a:r>
            <a:r>
              <a:rPr lang="en-US" sz="3200" dirty="0" err="1" smtClean="0"/>
              <a:t>rcarol.com</a:t>
            </a:r>
            <a:endParaRPr lang="en-US" sz="3200" dirty="0"/>
          </a:p>
        </p:txBody>
      </p:sp>
      <p:pic>
        <p:nvPicPr>
          <p:cNvPr id="3" name="Picture 2" descr="Carol Cimino headsho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8286" y="3247571"/>
            <a:ext cx="2852286" cy="3610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904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latin typeface="Arial" charset="0"/>
              </a:rPr>
              <a:t>What People Think…</a:t>
            </a:r>
          </a:p>
        </p:txBody>
      </p:sp>
      <p:pic>
        <p:nvPicPr>
          <p:cNvPr id="17410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28800" y="2286000"/>
            <a:ext cx="5410200" cy="3429000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latin typeface="Arial" charset="0"/>
              </a:rPr>
              <a:t>Buffalo: Home of the Buffalo Wing</a:t>
            </a:r>
          </a:p>
        </p:txBody>
      </p:sp>
      <p:pic>
        <p:nvPicPr>
          <p:cNvPr id="19458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5000" y="2743200"/>
            <a:ext cx="4876800" cy="3200400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corn maze for old people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892" b="1989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49496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in Here: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parents were like before COVID</a:t>
            </a:r>
          </a:p>
          <a:p>
            <a:r>
              <a:rPr lang="en-US" dirty="0" smtClean="0"/>
              <a:t>What happened when the world shut down</a:t>
            </a:r>
          </a:p>
          <a:p>
            <a:r>
              <a:rPr lang="en-US" dirty="0" smtClean="0"/>
              <a:t>What happened to kids</a:t>
            </a:r>
          </a:p>
          <a:p>
            <a:r>
              <a:rPr lang="en-US" dirty="0" smtClean="0"/>
              <a:t>What happened to teachers</a:t>
            </a:r>
          </a:p>
          <a:p>
            <a:r>
              <a:rPr lang="en-US" dirty="0" smtClean="0"/>
              <a:t>What happened to parents</a:t>
            </a:r>
          </a:p>
          <a:p>
            <a:r>
              <a:rPr lang="en-US" dirty="0" smtClean="0"/>
              <a:t>What it’s like now</a:t>
            </a:r>
          </a:p>
          <a:p>
            <a:r>
              <a:rPr lang="en-US" dirty="0" smtClean="0"/>
              <a:t>How to use all this to cope with now.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631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2025 Kindergarten Class List</a:t>
            </a:r>
            <a:endParaRPr lang="en-US" dirty="0"/>
          </a:p>
        </p:txBody>
      </p:sp>
      <p:sp>
        <p:nvSpPr>
          <p:cNvPr id="21506" name="Text Placeholder 2"/>
          <p:cNvSpPr>
            <a:spLocks noGrp="1"/>
          </p:cNvSpPr>
          <p:nvPr>
            <p:ph type="body" idx="1"/>
          </p:nvPr>
        </p:nvSpPr>
        <p:spPr>
          <a:xfrm>
            <a:off x="893763" y="2071688"/>
            <a:ext cx="7358062" cy="4035425"/>
          </a:xfrm>
        </p:spPr>
        <p:txBody>
          <a:bodyPr/>
          <a:lstStyle/>
          <a:p>
            <a:pPr eaLnBrk="1" hangingPunct="1"/>
            <a:r>
              <a:rPr lang="en-US" sz="2000" dirty="0" err="1">
                <a:latin typeface="Franklin Gothic Book" charset="0"/>
              </a:rPr>
              <a:t>Covida</a:t>
            </a:r>
            <a:r>
              <a:rPr lang="en-US" sz="2000" dirty="0">
                <a:latin typeface="Franklin Gothic Book" charset="0"/>
              </a:rPr>
              <a:t>		</a:t>
            </a:r>
            <a:r>
              <a:rPr lang="en-US" sz="2000" dirty="0" err="1">
                <a:latin typeface="Franklin Gothic Book" charset="0"/>
              </a:rPr>
              <a:t>Cottonella</a:t>
            </a:r>
            <a:endParaRPr lang="en-US" sz="2000" dirty="0">
              <a:latin typeface="Franklin Gothic Book" charset="0"/>
            </a:endParaRPr>
          </a:p>
          <a:p>
            <a:pPr eaLnBrk="1" hangingPunct="1"/>
            <a:r>
              <a:rPr lang="en-US" sz="2000" dirty="0" err="1">
                <a:latin typeface="Franklin Gothic Book" charset="0"/>
              </a:rPr>
              <a:t>Novida</a:t>
            </a:r>
            <a:r>
              <a:rPr lang="en-US" sz="2000" dirty="0">
                <a:latin typeface="Franklin Gothic Book" charset="0"/>
              </a:rPr>
              <a:t>		</a:t>
            </a:r>
            <a:r>
              <a:rPr lang="en-US" sz="2000" dirty="0" err="1">
                <a:latin typeface="Franklin Gothic Book" charset="0"/>
              </a:rPr>
              <a:t>Charmina</a:t>
            </a:r>
            <a:endParaRPr lang="en-US" sz="2000" dirty="0">
              <a:latin typeface="Franklin Gothic Book" charset="0"/>
            </a:endParaRPr>
          </a:p>
          <a:p>
            <a:pPr marL="0" indent="0" eaLnBrk="1" hangingPunct="1">
              <a:buNone/>
            </a:pPr>
            <a:r>
              <a:rPr lang="en-US" sz="2000" dirty="0" smtClean="0">
                <a:latin typeface="Franklin Gothic Book" charset="0"/>
              </a:rPr>
              <a:t>     </a:t>
            </a:r>
            <a:r>
              <a:rPr lang="en-US" sz="2000" dirty="0" err="1">
                <a:latin typeface="Franklin Gothic Book" charset="0"/>
              </a:rPr>
              <a:t>Qurarantino</a:t>
            </a:r>
            <a:r>
              <a:rPr lang="en-US" sz="2000" dirty="0">
                <a:latin typeface="Franklin Gothic Book" charset="0"/>
              </a:rPr>
              <a:t>		</a:t>
            </a:r>
            <a:r>
              <a:rPr lang="en-US" sz="2000" dirty="0" err="1">
                <a:latin typeface="Franklin Gothic Book" charset="0"/>
              </a:rPr>
              <a:t>Chlorino</a:t>
            </a:r>
            <a:endParaRPr lang="en-US" sz="2000" dirty="0">
              <a:latin typeface="Franklin Gothic Book" charset="0"/>
            </a:endParaRPr>
          </a:p>
          <a:p>
            <a:pPr eaLnBrk="1" hangingPunct="1"/>
            <a:r>
              <a:rPr lang="en-US" sz="2000" dirty="0" err="1">
                <a:latin typeface="Franklin Gothic Book" charset="0"/>
              </a:rPr>
              <a:t>Virino</a:t>
            </a:r>
            <a:r>
              <a:rPr lang="en-US" sz="2000" dirty="0">
                <a:latin typeface="Franklin Gothic Book" charset="0"/>
              </a:rPr>
              <a:t>		</a:t>
            </a:r>
            <a:r>
              <a:rPr lang="en-US" sz="2000" dirty="0" err="1">
                <a:latin typeface="Franklin Gothic Book" charset="0"/>
              </a:rPr>
              <a:t>Curfewto</a:t>
            </a:r>
            <a:endParaRPr lang="en-US" sz="2000" dirty="0">
              <a:latin typeface="Franklin Gothic Book" charset="0"/>
            </a:endParaRPr>
          </a:p>
          <a:p>
            <a:pPr eaLnBrk="1" hangingPunct="1"/>
            <a:r>
              <a:rPr lang="en-US" sz="2000" dirty="0" err="1">
                <a:latin typeface="Franklin Gothic Book" charset="0"/>
              </a:rPr>
              <a:t>Sociala</a:t>
            </a:r>
            <a:r>
              <a:rPr lang="en-US" sz="2000" dirty="0">
                <a:latin typeface="Franklin Gothic Book" charset="0"/>
              </a:rPr>
              <a:t> &amp; </a:t>
            </a:r>
            <a:r>
              <a:rPr lang="en-US" sz="2000" dirty="0" err="1">
                <a:latin typeface="Franklin Gothic Book" charset="0"/>
              </a:rPr>
              <a:t>Distancia</a:t>
            </a:r>
            <a:r>
              <a:rPr lang="en-US" sz="2000" dirty="0">
                <a:latin typeface="Franklin Gothic Book" charset="0"/>
              </a:rPr>
              <a:t>	</a:t>
            </a:r>
            <a:r>
              <a:rPr lang="en-US" sz="2000" dirty="0" err="1">
                <a:latin typeface="Franklin Gothic Book" charset="0"/>
              </a:rPr>
              <a:t>Pandemico</a:t>
            </a:r>
            <a:endParaRPr lang="en-US" sz="2000" dirty="0">
              <a:latin typeface="Franklin Gothic Book" charset="0"/>
            </a:endParaRPr>
          </a:p>
          <a:p>
            <a:pPr eaLnBrk="1" hangingPunct="1"/>
            <a:r>
              <a:rPr lang="en-US" sz="2000" dirty="0" err="1">
                <a:latin typeface="Franklin Gothic Book" charset="0"/>
              </a:rPr>
              <a:t>Maski</a:t>
            </a:r>
            <a:endParaRPr lang="en-US" sz="2000" dirty="0">
              <a:latin typeface="Franklin Gothic Book" charset="0"/>
            </a:endParaRPr>
          </a:p>
          <a:p>
            <a:pPr eaLnBrk="1" hangingPunct="1"/>
            <a:r>
              <a:rPr lang="en-US" sz="2000" dirty="0" err="1">
                <a:latin typeface="Franklin Gothic Book" charset="0"/>
              </a:rPr>
              <a:t>Purella</a:t>
            </a:r>
            <a:endParaRPr lang="en-US" sz="2000" dirty="0">
              <a:latin typeface="Franklin Gothic Book" charset="0"/>
            </a:endParaRPr>
          </a:p>
        </p:txBody>
      </p:sp>
      <p:pic>
        <p:nvPicPr>
          <p:cNvPr id="21507" name="Picture 6" descr="Winnie the Pooh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057400"/>
            <a:ext cx="2438400" cy="332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Climate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Divisive</a:t>
            </a:r>
          </a:p>
          <a:p>
            <a:r>
              <a:rPr lang="en-US" dirty="0" smtClean="0"/>
              <a:t>Distrustful</a:t>
            </a:r>
          </a:p>
          <a:p>
            <a:r>
              <a:rPr lang="en-US" dirty="0" smtClean="0"/>
              <a:t>Tired </a:t>
            </a:r>
          </a:p>
          <a:p>
            <a:r>
              <a:rPr lang="en-US" dirty="0" smtClean="0"/>
              <a:t>Anxious</a:t>
            </a:r>
          </a:p>
          <a:p>
            <a:r>
              <a:rPr lang="en-US" dirty="0" smtClean="0"/>
              <a:t>Mobile</a:t>
            </a:r>
            <a:endParaRPr lang="en-US" dirty="0"/>
          </a:p>
        </p:txBody>
      </p:sp>
      <p:pic>
        <p:nvPicPr>
          <p:cNvPr id="4" name="Picture 3" descr="fearfu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2490" y="1945077"/>
            <a:ext cx="4408542" cy="32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70620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1" cy="1143001"/>
          </a:xfrm>
          <a:prstGeom prst="rect">
            <a:avLst/>
          </a:prstGeom>
          <a:effectLst>
            <a:outerShdw blurRad="63500" dist="25395" dir="2700000" rotWithShape="0">
              <a:srgbClr val="CCCCCC">
                <a:alpha val="75000"/>
              </a:srgbClr>
            </a:outerShdw>
          </a:effectLst>
        </p:spPr>
        <p:txBody>
          <a:bodyPr lIns="88896" tIns="50798" rIns="88896" bIns="50798"/>
          <a:lstStyle/>
          <a:p>
            <a:pPr algn="l" defTabSz="914367">
              <a:defRPr sz="6257">
                <a:solidFill>
                  <a:srgbClr val="004080"/>
                </a:solidFill>
                <a:uFill>
                  <a:solidFill>
                    <a:srgbClr val="004080"/>
                  </a:solidFill>
                </a:u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1" cy="4114800"/>
          </a:xfrm>
          <a:prstGeom prst="rect">
            <a:avLst/>
          </a:prstGeom>
          <a:effectLst>
            <a:outerShdw blurRad="63500" dist="25395" dir="2700000" rotWithShape="0">
              <a:srgbClr val="CCCCCC">
                <a:alpha val="75000"/>
              </a:srgbClr>
            </a:outerShdw>
          </a:effectLst>
        </p:spPr>
        <p:txBody>
          <a:bodyPr lIns="88896" tIns="50798" rIns="88896" bIns="50798" anchor="t"/>
          <a:lstStyle/>
          <a:p>
            <a:pPr marL="0" indent="0" defTabSz="914367">
              <a:spcBef>
                <a:spcPts val="492"/>
              </a:spcBef>
              <a:buSzTx/>
              <a:buNone/>
              <a:defRPr sz="4551">
                <a:solidFill>
                  <a:srgbClr val="004080"/>
                </a:solidFill>
                <a:uFill>
                  <a:solidFill>
                    <a:srgbClr val="004080"/>
                  </a:solidFill>
                </a:u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pic>
        <p:nvPicPr>
          <p:cNvPr id="37" name="maryandjoseph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74961" y="431158"/>
            <a:ext cx="5795840" cy="620982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123</TotalTime>
  <Words>733</Words>
  <Application>Microsoft Macintosh PowerPoint</Application>
  <PresentationFormat>On-screen Show (4:3)</PresentationFormat>
  <Paragraphs>126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Breeze</vt:lpstr>
      <vt:lpstr>Coping With Post-COVID Parents</vt:lpstr>
      <vt:lpstr> Class Picture, Class of 2020</vt:lpstr>
      <vt:lpstr>What People Think…</vt:lpstr>
      <vt:lpstr>Buffalo: Home of the Buffalo Wing</vt:lpstr>
      <vt:lpstr>PowerPoint Presentation</vt:lpstr>
      <vt:lpstr>What’s in Here:</vt:lpstr>
      <vt:lpstr>2025 Kindergarten Class List</vt:lpstr>
      <vt:lpstr>Today’s Climate</vt:lpstr>
      <vt:lpstr>PowerPoint Presentation</vt:lpstr>
      <vt:lpstr>It’s Not Easy Being a Parent</vt:lpstr>
      <vt:lpstr>Families</vt:lpstr>
      <vt:lpstr>Remember when..</vt:lpstr>
      <vt:lpstr>COVID made some things worse:</vt:lpstr>
      <vt:lpstr>How Hard Was It?</vt:lpstr>
      <vt:lpstr>Technology Has Contributed…</vt:lpstr>
      <vt:lpstr>What's more...</vt:lpstr>
      <vt:lpstr>During COVID</vt:lpstr>
      <vt:lpstr>Return to the “new normal”</vt:lpstr>
      <vt:lpstr>PowerPoint Presentation</vt:lpstr>
      <vt:lpstr>And Now What?</vt:lpstr>
      <vt:lpstr>Some Practical Steps</vt:lpstr>
      <vt:lpstr>Some More Practical Steps</vt:lpstr>
      <vt:lpstr>Even MORE Practical Steps </vt:lpstr>
      <vt:lpstr>If you miss the problem, you miss the solution</vt:lpstr>
      <vt:lpstr>PowerPoint Presentation</vt:lpstr>
      <vt:lpstr>PowerPoint Presentation</vt:lpstr>
    </vt:vector>
  </TitlesOfParts>
  <Company>Diocese of Buffalo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Helping Parents to Cope in Post-COVID Times</dc:title>
  <dc:creator>Carol Cimino</dc:creator>
  <cp:lastModifiedBy>Carol Cimino</cp:lastModifiedBy>
  <cp:revision>21</cp:revision>
  <dcterms:created xsi:type="dcterms:W3CDTF">2022-01-09T19:16:57Z</dcterms:created>
  <dcterms:modified xsi:type="dcterms:W3CDTF">2024-03-23T16:10:14Z</dcterms:modified>
</cp:coreProperties>
</file>