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56" r:id="rId3"/>
    <p:sldId id="260" r:id="rId4"/>
    <p:sldId id="261" r:id="rId5"/>
    <p:sldId id="281" r:id="rId6"/>
    <p:sldId id="257" r:id="rId7"/>
    <p:sldId id="259" r:id="rId8"/>
    <p:sldId id="286" r:id="rId9"/>
    <p:sldId id="263" r:id="rId10"/>
    <p:sldId id="264" r:id="rId11"/>
    <p:sldId id="285" r:id="rId12"/>
    <p:sldId id="279" r:id="rId13"/>
    <p:sldId id="280" r:id="rId14"/>
    <p:sldId id="293" r:id="rId15"/>
    <p:sldId id="269" r:id="rId16"/>
    <p:sldId id="270" r:id="rId17"/>
    <p:sldId id="274" r:id="rId18"/>
    <p:sldId id="284" r:id="rId19"/>
    <p:sldId id="282" r:id="rId20"/>
    <p:sldId id="275" r:id="rId21"/>
    <p:sldId id="277" r:id="rId22"/>
    <p:sldId id="278" r:id="rId23"/>
    <p:sldId id="291" r:id="rId24"/>
    <p:sldId id="283" r:id="rId25"/>
    <p:sldId id="276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892969" y="2071687"/>
            <a:ext cx="7358063" cy="4036219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31"/>
          <p:cNvSpPr>
            <a:spLocks noGrp="1"/>
          </p:cNvSpPr>
          <p:nvPr>
            <p:ph type="sldNum" sz="quarter" idx="10"/>
          </p:nvPr>
        </p:nvSpPr>
        <p:spPr>
          <a:xfrm>
            <a:off x="4402138" y="6465888"/>
            <a:ext cx="338137" cy="3190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73A0-8F16-6146-87E3-23DCB12C618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1561797"/>
      </p:ext>
    </p:extLst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pic" sz="quarter" idx="13"/>
          </p:nvPr>
        </p:nvSpPr>
        <p:spPr>
          <a:xfrm>
            <a:off x="5054203" y="2035969"/>
            <a:ext cx="2884289" cy="3848695"/>
          </a:xfrm>
          <a:prstGeom prst="rect">
            <a:avLst/>
          </a:prstGeom>
        </p:spPr>
        <p:txBody>
          <a:bodyPr lIns="64291" tIns="32145" rIns="64291" bIns="32145" anchor="t">
            <a:noAutofit/>
          </a:bodyPr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892969" y="178594"/>
            <a:ext cx="7358063" cy="17145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sz="half" idx="1"/>
          </p:nvPr>
        </p:nvSpPr>
        <p:spPr>
          <a:xfrm>
            <a:off x="901898" y="1946672"/>
            <a:ext cx="3545086" cy="4018359"/>
          </a:xfrm>
          <a:prstGeom prst="rect">
            <a:avLst/>
          </a:prstGeom>
        </p:spPr>
        <p:txBody>
          <a:bodyPr/>
          <a:lstStyle>
            <a:lvl1pPr marL="197385" indent="-197385">
              <a:spcBef>
                <a:spcPts val="2250"/>
              </a:spcBef>
              <a:defRPr sz="2000"/>
            </a:lvl1pPr>
            <a:lvl2pPr marL="465267" indent="-197385">
              <a:spcBef>
                <a:spcPts val="2250"/>
              </a:spcBef>
              <a:defRPr sz="2000"/>
            </a:lvl2pPr>
            <a:lvl3pPr marL="733148" indent="-197385">
              <a:spcBef>
                <a:spcPts val="2250"/>
              </a:spcBef>
              <a:defRPr sz="2000"/>
            </a:lvl3pPr>
            <a:lvl4pPr marL="1001029" indent="-197385">
              <a:spcBef>
                <a:spcPts val="2250"/>
              </a:spcBef>
              <a:defRPr sz="2000"/>
            </a:lvl4pPr>
            <a:lvl5pPr marL="1268910" indent="-197385">
              <a:spcBef>
                <a:spcPts val="2250"/>
              </a:spcBef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mailto:carolcimino795@gmail.com" TargetMode="External"/><Relationship Id="rId3" Type="http://schemas.openxmlformats.org/officeDocument/2006/relationships/image" Target="../media/image2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Coping With Post-COVID Parents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iddle ag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3890433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2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Easy Being a Parent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Concerned about uncertainty</a:t>
            </a:r>
          </a:p>
          <a:p>
            <a:r>
              <a:rPr lang="en-US" dirty="0" smtClean="0"/>
              <a:t>Angry</a:t>
            </a:r>
          </a:p>
          <a:p>
            <a:r>
              <a:rPr lang="en-US" dirty="0" smtClean="0"/>
              <a:t>Health, welfare of their family</a:t>
            </a:r>
          </a:p>
          <a:p>
            <a:r>
              <a:rPr lang="en-US" dirty="0" smtClean="0"/>
              <a:t>Frustrated by distance learning</a:t>
            </a:r>
          </a:p>
          <a:p>
            <a:r>
              <a:rPr lang="en-US" dirty="0" smtClean="0"/>
              <a:t>Financial woes</a:t>
            </a:r>
          </a:p>
          <a:p>
            <a:r>
              <a:rPr lang="en-US" dirty="0" smtClean="0"/>
              <a:t>Workplace uncertainties</a:t>
            </a:r>
          </a:p>
          <a:p>
            <a:r>
              <a:rPr lang="en-US" dirty="0" smtClean="0"/>
              <a:t>Balancing time, energy</a:t>
            </a:r>
            <a:endParaRPr lang="en-US" dirty="0"/>
          </a:p>
        </p:txBody>
      </p:sp>
      <p:pic>
        <p:nvPicPr>
          <p:cNvPr id="4" name="Picture 3" descr="family praying togeth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0" y="3410857"/>
            <a:ext cx="3302000" cy="269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898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Multigenerational</a:t>
            </a:r>
          </a:p>
          <a:p>
            <a:r>
              <a:rPr lang="en-US" dirty="0" smtClean="0"/>
              <a:t>Coping with the economy, lifestyle, spending habits</a:t>
            </a:r>
          </a:p>
          <a:p>
            <a:r>
              <a:rPr lang="en-US" dirty="0" smtClean="0"/>
              <a:t>Job instability</a:t>
            </a:r>
          </a:p>
          <a:p>
            <a:r>
              <a:rPr lang="en-US" dirty="0" smtClean="0"/>
              <a:t>Hardship on mothers</a:t>
            </a:r>
          </a:p>
          <a:p>
            <a:r>
              <a:rPr lang="en-US" dirty="0" smtClean="0"/>
              <a:t>Trying to plan for the future</a:t>
            </a:r>
          </a:p>
          <a:p>
            <a:r>
              <a:rPr lang="en-US" dirty="0" smtClean="0"/>
              <a:t>Pressures </a:t>
            </a:r>
            <a:r>
              <a:rPr lang="en-US" smtClean="0"/>
              <a:t>of culture</a:t>
            </a:r>
            <a:endParaRPr lang="en-US" dirty="0"/>
          </a:p>
        </p:txBody>
      </p:sp>
      <p:pic>
        <p:nvPicPr>
          <p:cNvPr id="5" name="Picture 4" descr="old peop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303" y="3632952"/>
            <a:ext cx="3125248" cy="247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04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when..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Tigers</a:t>
            </a:r>
          </a:p>
          <a:p>
            <a:r>
              <a:rPr lang="en-US" dirty="0" smtClean="0"/>
              <a:t>Helicopters</a:t>
            </a:r>
          </a:p>
          <a:p>
            <a:r>
              <a:rPr lang="en-US" dirty="0" smtClean="0"/>
              <a:t>Dry Cleaners</a:t>
            </a:r>
          </a:p>
          <a:p>
            <a:r>
              <a:rPr lang="en-US" dirty="0" smtClean="0"/>
              <a:t>Snowplows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502" y="2301431"/>
            <a:ext cx="4942941" cy="325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408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34029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made some things worse: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Intergenerational households</a:t>
            </a:r>
          </a:p>
          <a:p>
            <a:r>
              <a:rPr lang="en-US" dirty="0" smtClean="0"/>
              <a:t>Instability of the whole societal structure</a:t>
            </a:r>
          </a:p>
          <a:p>
            <a:r>
              <a:rPr lang="en-US" dirty="0" smtClean="0"/>
              <a:t>Work issues</a:t>
            </a:r>
          </a:p>
          <a:p>
            <a:r>
              <a:rPr lang="en-US" dirty="0" smtClean="0"/>
              <a:t>Fear, anxiety</a:t>
            </a:r>
          </a:p>
          <a:p>
            <a:r>
              <a:rPr lang="en-US" dirty="0" smtClean="0"/>
              <a:t>Effects on children and</a:t>
            </a:r>
          </a:p>
          <a:p>
            <a:r>
              <a:rPr lang="en-US" dirty="0"/>
              <a:t>T</a:t>
            </a:r>
            <a:r>
              <a:rPr lang="en-US" dirty="0" smtClean="0"/>
              <a:t>eens</a:t>
            </a:r>
          </a:p>
          <a:p>
            <a:r>
              <a:rPr lang="en-US" dirty="0" smtClean="0"/>
              <a:t>Stresses on households</a:t>
            </a:r>
            <a:endParaRPr lang="en-US" dirty="0"/>
          </a:p>
        </p:txBody>
      </p:sp>
      <p:pic>
        <p:nvPicPr>
          <p:cNvPr id="4" name="Picture 3" descr="henny penn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526" y="3465373"/>
            <a:ext cx="4302474" cy="317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654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Was It?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NY Times</a:t>
            </a:r>
            <a:r>
              <a:rPr lang="en-US" dirty="0" smtClean="0"/>
              <a:t>: May 8, 2022: “Remote learning </a:t>
            </a:r>
            <a:r>
              <a:rPr lang="en-US" dirty="0"/>
              <a:t>d</a:t>
            </a:r>
            <a:r>
              <a:rPr lang="en-US" dirty="0" smtClean="0"/>
              <a:t>uring pandemic was a failure, study finds.”</a:t>
            </a:r>
          </a:p>
          <a:p>
            <a:r>
              <a:rPr lang="en-US" dirty="0" smtClean="0"/>
              <a:t>On average, students, who by 2020-21 were back in school,  lost about 20% of math learning</a:t>
            </a:r>
          </a:p>
          <a:p>
            <a:r>
              <a:rPr lang="en-US" dirty="0" smtClean="0"/>
              <a:t>Students who stayed home 2020-21 lost about 50% of learning.</a:t>
            </a:r>
          </a:p>
          <a:p>
            <a:r>
              <a:rPr lang="en-US" dirty="0" smtClean="0"/>
              <a:t>The COVID closures reversed earlier gains for minority children.</a:t>
            </a:r>
          </a:p>
          <a:p>
            <a:r>
              <a:rPr lang="en-US" dirty="0" smtClean="0"/>
              <a:t>Evidence suggests that these reversals were avoidable. Officials said they were closing schools to protect children; the effect was the opposite.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008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Has Contributed…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It’s free/cheap</a:t>
            </a:r>
          </a:p>
          <a:p>
            <a:r>
              <a:rPr lang="en-US" dirty="0" smtClean="0"/>
              <a:t>Possibility of anonymity</a:t>
            </a:r>
          </a:p>
          <a:p>
            <a:r>
              <a:rPr lang="en-US" dirty="0" smtClean="0"/>
              <a:t>Support for rants</a:t>
            </a:r>
          </a:p>
          <a:p>
            <a:r>
              <a:rPr lang="en-US" dirty="0" smtClean="0"/>
              <a:t>Avoids responsibility, actual confrontation</a:t>
            </a:r>
          </a:p>
          <a:p>
            <a:r>
              <a:rPr lang="en-US" dirty="0" smtClean="0"/>
              <a:t>Can be sent/shared with anyone</a:t>
            </a:r>
            <a:endParaRPr lang="en-US" dirty="0"/>
          </a:p>
        </p:txBody>
      </p:sp>
      <p:pic>
        <p:nvPicPr>
          <p:cNvPr id="7" name="Picture Placeholder 6" descr="images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0" r="21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11495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What's more...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Go right to the top</a:t>
            </a:r>
          </a:p>
          <a:p>
            <a:r>
              <a:t>No stress</a:t>
            </a:r>
          </a:p>
          <a:p>
            <a:r>
              <a:t>involve schools in family situation</a:t>
            </a:r>
          </a:p>
          <a:p>
            <a:r>
              <a:t>Vehement in protecting</a:t>
            </a:r>
          </a:p>
          <a:p>
            <a:r>
              <a:t>Want to know...</a:t>
            </a:r>
          </a:p>
        </p:txBody>
      </p:sp>
      <p:pic>
        <p:nvPicPr>
          <p:cNvPr id="121" name="3F1367D9-1D37-4A48-BA06-FC94A38C24C9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02397" y="1591587"/>
            <a:ext cx="3929063" cy="4853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COVID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900695"/>
            <a:ext cx="7358063" cy="40362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Frustration on the part of parents</a:t>
            </a:r>
          </a:p>
          <a:p>
            <a:r>
              <a:rPr lang="en-US" dirty="0" smtClean="0"/>
              <a:t>Watched their children change</a:t>
            </a:r>
          </a:p>
          <a:p>
            <a:r>
              <a:rPr lang="en-US" dirty="0" smtClean="0"/>
              <a:t>Felt powerless, answerless</a:t>
            </a:r>
          </a:p>
          <a:p>
            <a:r>
              <a:rPr lang="en-US" dirty="0" smtClean="0"/>
              <a:t>Couldn’t participate in rites of passage</a:t>
            </a:r>
          </a:p>
          <a:p>
            <a:r>
              <a:rPr lang="en-US" dirty="0" smtClean="0"/>
              <a:t>Lack of supportive community</a:t>
            </a:r>
          </a:p>
          <a:p>
            <a:r>
              <a:rPr lang="en-US" dirty="0" smtClean="0"/>
              <a:t>Difficulties with technology</a:t>
            </a:r>
          </a:p>
          <a:p>
            <a:r>
              <a:rPr lang="en-US" dirty="0" smtClean="0"/>
              <a:t>Interference with work</a:t>
            </a:r>
            <a:endParaRPr lang="en-US" dirty="0"/>
          </a:p>
        </p:txBody>
      </p:sp>
      <p:pic>
        <p:nvPicPr>
          <p:cNvPr id="4" name="Picture 3" descr="frustrated princip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891" y="4199726"/>
            <a:ext cx="33655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0311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the “new normal”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Uncertainty: will it happen again?</a:t>
            </a:r>
          </a:p>
          <a:p>
            <a:r>
              <a:rPr lang="en-US" dirty="0" smtClean="0"/>
              <a:t>What we learned</a:t>
            </a:r>
          </a:p>
          <a:p>
            <a:r>
              <a:rPr lang="en-US" dirty="0" smtClean="0"/>
              <a:t>More home</a:t>
            </a:r>
            <a:r>
              <a:rPr lang="en-US" smtClean="0"/>
              <a:t>-schooling</a:t>
            </a:r>
            <a:endParaRPr lang="en-US" dirty="0" smtClean="0"/>
          </a:p>
          <a:p>
            <a:r>
              <a:rPr lang="en-US" dirty="0" smtClean="0"/>
              <a:t>Fears of mass shootings, cyber-violence, the unforeseen</a:t>
            </a:r>
          </a:p>
          <a:p>
            <a:r>
              <a:rPr lang="en-US" dirty="0" smtClean="0"/>
              <a:t>Fears of return for students with special needs, bullied and the bullies</a:t>
            </a:r>
          </a:p>
          <a:p>
            <a:r>
              <a:rPr lang="en-US" dirty="0" smtClean="0"/>
              <a:t>Pressure on principals to communicate, implement policies that change daily</a:t>
            </a:r>
          </a:p>
          <a:p>
            <a:r>
              <a:rPr lang="en-US" dirty="0" smtClean="0"/>
              <a:t>Wariness: should I keep my child home?</a:t>
            </a:r>
          </a:p>
          <a:p>
            <a:r>
              <a:rPr lang="en-US" dirty="0" smtClean="0"/>
              <a:t>Trying to catch up</a:t>
            </a:r>
          </a:p>
          <a:p>
            <a:r>
              <a:rPr lang="en-US" dirty="0" smtClean="0"/>
              <a:t>Children’s resiliency: can’t we just go back to where we were?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418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ot sure what to d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1600"/>
            <a:ext cx="6096000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633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1900" y="375910"/>
            <a:ext cx="6498158" cy="1724867"/>
          </a:xfrm>
        </p:spPr>
        <p:txBody>
          <a:bodyPr/>
          <a:lstStyle/>
          <a:p>
            <a:r>
              <a:rPr lang="en-US" dirty="0" smtClean="0"/>
              <a:t> Class Picture</a:t>
            </a:r>
            <a:r>
              <a:rPr lang="en-US" smtClean="0"/>
              <a:t>, Class of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we learned and how we need to use that.</a:t>
            </a:r>
            <a:endParaRPr lang="en-US" dirty="0"/>
          </a:p>
        </p:txBody>
      </p:sp>
      <p:pic>
        <p:nvPicPr>
          <p:cNvPr id="4" name="Picture 3" descr="COV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0" y="2892908"/>
            <a:ext cx="66675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 What?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need to maintain the community of the school, “be on the same page”</a:t>
            </a:r>
          </a:p>
          <a:p>
            <a:r>
              <a:rPr lang="en-US" dirty="0" smtClean="0"/>
              <a:t>We need to work on resiliency of everyone</a:t>
            </a:r>
          </a:p>
          <a:p>
            <a:r>
              <a:rPr lang="en-US" dirty="0" smtClean="0"/>
              <a:t>We need to be patient</a:t>
            </a:r>
          </a:p>
          <a:p>
            <a:r>
              <a:rPr lang="en-US" dirty="0" smtClean="0"/>
              <a:t>We need to support each other, create networks of support</a:t>
            </a:r>
          </a:p>
          <a:p>
            <a:r>
              <a:rPr lang="en-US" dirty="0" smtClean="0"/>
              <a:t>We need to value the mission of the Catholic school</a:t>
            </a:r>
          </a:p>
          <a:p>
            <a:r>
              <a:rPr lang="en-US" dirty="0" smtClean="0"/>
              <a:t>We need to call on our support groups </a:t>
            </a:r>
            <a:r>
              <a:rPr lang="en-US" smtClean="0"/>
              <a:t>to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197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Practical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Meet with parents to give them some practical tips for keeping children engaged.</a:t>
            </a:r>
          </a:p>
          <a:p>
            <a:r>
              <a:rPr lang="en-US" dirty="0" smtClean="0"/>
              <a:t>Regularly send out updates on curriculum and instruction</a:t>
            </a:r>
          </a:p>
          <a:p>
            <a:r>
              <a:rPr lang="en-US" dirty="0" smtClean="0"/>
              <a:t>Ask them: how is this working? How can we help?</a:t>
            </a:r>
          </a:p>
          <a:p>
            <a:r>
              <a:rPr lang="en-US" dirty="0" smtClean="0"/>
              <a:t>Focus on the community aspect of the school: rites of passage, celebrations, anniversaries, special observances. </a:t>
            </a:r>
          </a:p>
          <a:p>
            <a:r>
              <a:rPr lang="en-US" dirty="0" smtClean="0"/>
              <a:t>Have some practical in-service for parents 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2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Practical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 a safe forum for parents to interact with teachers/staff</a:t>
            </a:r>
          </a:p>
          <a:p>
            <a:r>
              <a:rPr lang="en-US" dirty="0" smtClean="0"/>
              <a:t>Provide up-to-date bulletins on health and other issues</a:t>
            </a:r>
          </a:p>
          <a:p>
            <a:r>
              <a:rPr lang="en-US" dirty="0" smtClean="0"/>
              <a:t>Give teachers a forum with which to interact with parents</a:t>
            </a:r>
          </a:p>
          <a:p>
            <a:r>
              <a:rPr lang="en-US" dirty="0" smtClean="0"/>
              <a:t>Give them something to do</a:t>
            </a:r>
          </a:p>
          <a:p>
            <a:r>
              <a:rPr lang="en-US" dirty="0" smtClean="0"/>
              <a:t>Assure parents, be supportive and appreciative</a:t>
            </a:r>
          </a:p>
          <a:p>
            <a:r>
              <a:rPr lang="en-US" dirty="0" smtClean="0"/>
              <a:t>Take bullying seriously</a:t>
            </a:r>
          </a:p>
          <a:p>
            <a:r>
              <a:rPr lang="en-US" dirty="0" smtClean="0"/>
              <a:t>Respond appropriately to issues.</a:t>
            </a:r>
          </a:p>
        </p:txBody>
      </p:sp>
    </p:spTree>
    <p:extLst>
      <p:ext uri="{BB962C8B-B14F-4D97-AF65-F5344CB8AC3E}">
        <p14:creationId xmlns:p14="http://schemas.microsoft.com/office/powerpoint/2010/main" val="158108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Practical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 your board/council</a:t>
            </a:r>
          </a:p>
          <a:p>
            <a:r>
              <a:rPr lang="en-US" dirty="0" smtClean="0"/>
              <a:t>Emphasize communication</a:t>
            </a:r>
          </a:p>
          <a:p>
            <a:r>
              <a:rPr lang="en-US" dirty="0" smtClean="0"/>
              <a:t>Use opportunities to get to know parents: e.g. coffees, small-group meetings</a:t>
            </a:r>
          </a:p>
          <a:p>
            <a:r>
              <a:rPr lang="en-US" dirty="0" smtClean="0"/>
              <a:t>Take every effort to build community: e.g. potlucks, new parent welcome, food truck roundups, prayer opportunities, sacramental programs, tips for helping children learn,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67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miss the problem, you miss the solution</a:t>
            </a:r>
            <a:endParaRPr lang="en-US" dirty="0"/>
          </a:p>
        </p:txBody>
      </p:sp>
      <p:pic>
        <p:nvPicPr>
          <p:cNvPr id="4" name="Content Placeholder 3" descr="easy solut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01" b="304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71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o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05" y="1367936"/>
            <a:ext cx="5764230" cy="4348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3005" y="854960"/>
            <a:ext cx="5634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words of Yoda: Do or do not; there is no 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9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142" y="371141"/>
            <a:ext cx="569458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Carol Cimino, SSJ, </a:t>
            </a:r>
            <a:r>
              <a:rPr lang="en-US" sz="3200" dirty="0" err="1" smtClean="0"/>
              <a:t>Ed.D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518-577-6777</a:t>
            </a:r>
          </a:p>
          <a:p>
            <a:endParaRPr lang="en-US" sz="3200" dirty="0" smtClean="0"/>
          </a:p>
          <a:p>
            <a:r>
              <a:rPr lang="en-US" sz="3200" dirty="0" smtClean="0">
                <a:hlinkClick r:id="rId2"/>
              </a:rPr>
              <a:t>carolcimino795@gmail.com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/>
              <a:t>s</a:t>
            </a:r>
            <a:r>
              <a:rPr lang="en-US" sz="3200" dirty="0" err="1" smtClean="0"/>
              <a:t>rcarol.com</a:t>
            </a:r>
            <a:endParaRPr lang="en-US" sz="3200" dirty="0"/>
          </a:p>
        </p:txBody>
      </p:sp>
      <p:pic>
        <p:nvPicPr>
          <p:cNvPr id="3" name="Picture 2" descr="Carol Cimino headsho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6" y="3247571"/>
            <a:ext cx="2852286" cy="361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0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Arial" charset="0"/>
              </a:rPr>
              <a:t>What People Think…</a:t>
            </a:r>
          </a:p>
        </p:txBody>
      </p:sp>
      <p:pic>
        <p:nvPicPr>
          <p:cNvPr id="1741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286000"/>
            <a:ext cx="5410200" cy="3429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Arial" charset="0"/>
              </a:rPr>
              <a:t>Buffalo: Home of the Buffalo Wing</a:t>
            </a:r>
          </a:p>
        </p:txBody>
      </p:sp>
      <p:pic>
        <p:nvPicPr>
          <p:cNvPr id="1945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2743200"/>
            <a:ext cx="4876800" cy="32004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rn maze for old peop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92" b="198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4949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Here: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parents were like before COVID</a:t>
            </a:r>
          </a:p>
          <a:p>
            <a:r>
              <a:rPr lang="en-US" dirty="0" smtClean="0"/>
              <a:t>What happened when the world shut down</a:t>
            </a:r>
          </a:p>
          <a:p>
            <a:r>
              <a:rPr lang="en-US" dirty="0" smtClean="0"/>
              <a:t>What happened to kids</a:t>
            </a:r>
          </a:p>
          <a:p>
            <a:r>
              <a:rPr lang="en-US" dirty="0" smtClean="0"/>
              <a:t>What happened to teachers</a:t>
            </a:r>
          </a:p>
          <a:p>
            <a:r>
              <a:rPr lang="en-US" dirty="0" smtClean="0"/>
              <a:t>What happened to parents</a:t>
            </a:r>
          </a:p>
          <a:p>
            <a:r>
              <a:rPr lang="en-US" dirty="0" smtClean="0"/>
              <a:t>What it’s like now</a:t>
            </a:r>
          </a:p>
          <a:p>
            <a:r>
              <a:rPr lang="en-US" dirty="0" smtClean="0"/>
              <a:t>How to use all this to cope with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3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2025 Kindergarten Class List</a:t>
            </a:r>
            <a:endParaRPr lang="en-US" dirty="0"/>
          </a:p>
        </p:txBody>
      </p:sp>
      <p:sp>
        <p:nvSpPr>
          <p:cNvPr id="21506" name="Text Placeholder 2"/>
          <p:cNvSpPr>
            <a:spLocks noGrp="1"/>
          </p:cNvSpPr>
          <p:nvPr>
            <p:ph type="body" idx="1"/>
          </p:nvPr>
        </p:nvSpPr>
        <p:spPr>
          <a:xfrm>
            <a:off x="893763" y="2071688"/>
            <a:ext cx="7358062" cy="4035425"/>
          </a:xfrm>
        </p:spPr>
        <p:txBody>
          <a:bodyPr/>
          <a:lstStyle/>
          <a:p>
            <a:pPr eaLnBrk="1" hangingPunct="1"/>
            <a:r>
              <a:rPr lang="en-US" sz="2000" dirty="0" err="1">
                <a:latin typeface="Franklin Gothic Book" charset="0"/>
              </a:rPr>
              <a:t>Covida</a:t>
            </a:r>
            <a:r>
              <a:rPr lang="en-US" sz="2000" dirty="0">
                <a:latin typeface="Franklin Gothic Book" charset="0"/>
              </a:rPr>
              <a:t>		</a:t>
            </a:r>
            <a:r>
              <a:rPr lang="en-US" sz="2000" dirty="0" err="1">
                <a:latin typeface="Franklin Gothic Book" charset="0"/>
              </a:rPr>
              <a:t>Cottonella</a:t>
            </a:r>
            <a:endParaRPr lang="en-US" sz="2000" dirty="0">
              <a:latin typeface="Franklin Gothic Book" charset="0"/>
            </a:endParaRPr>
          </a:p>
          <a:p>
            <a:pPr eaLnBrk="1" hangingPunct="1"/>
            <a:r>
              <a:rPr lang="en-US" sz="2000" dirty="0" err="1">
                <a:latin typeface="Franklin Gothic Book" charset="0"/>
              </a:rPr>
              <a:t>Novida</a:t>
            </a:r>
            <a:r>
              <a:rPr lang="en-US" sz="2000" dirty="0">
                <a:latin typeface="Franklin Gothic Book" charset="0"/>
              </a:rPr>
              <a:t>		</a:t>
            </a:r>
            <a:r>
              <a:rPr lang="en-US" sz="2000" dirty="0" err="1">
                <a:latin typeface="Franklin Gothic Book" charset="0"/>
              </a:rPr>
              <a:t>Charmina</a:t>
            </a:r>
            <a:endParaRPr lang="en-US" sz="2000" dirty="0">
              <a:latin typeface="Franklin Gothic Book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Franklin Gothic Book" charset="0"/>
              </a:rPr>
              <a:t>     </a:t>
            </a:r>
            <a:r>
              <a:rPr lang="en-US" sz="2000" dirty="0" err="1">
                <a:latin typeface="Franklin Gothic Book" charset="0"/>
              </a:rPr>
              <a:t>Qurarantino</a:t>
            </a:r>
            <a:r>
              <a:rPr lang="en-US" sz="2000" dirty="0">
                <a:latin typeface="Franklin Gothic Book" charset="0"/>
              </a:rPr>
              <a:t>		</a:t>
            </a:r>
            <a:r>
              <a:rPr lang="en-US" sz="2000" dirty="0" err="1">
                <a:latin typeface="Franklin Gothic Book" charset="0"/>
              </a:rPr>
              <a:t>Chlorino</a:t>
            </a:r>
            <a:endParaRPr lang="en-US" sz="2000" dirty="0">
              <a:latin typeface="Franklin Gothic Book" charset="0"/>
            </a:endParaRPr>
          </a:p>
          <a:p>
            <a:pPr eaLnBrk="1" hangingPunct="1"/>
            <a:r>
              <a:rPr lang="en-US" sz="2000" dirty="0" err="1">
                <a:latin typeface="Franklin Gothic Book" charset="0"/>
              </a:rPr>
              <a:t>Virino</a:t>
            </a:r>
            <a:r>
              <a:rPr lang="en-US" sz="2000" dirty="0">
                <a:latin typeface="Franklin Gothic Book" charset="0"/>
              </a:rPr>
              <a:t>		</a:t>
            </a:r>
            <a:r>
              <a:rPr lang="en-US" sz="2000" dirty="0" err="1">
                <a:latin typeface="Franklin Gothic Book" charset="0"/>
              </a:rPr>
              <a:t>Curfewto</a:t>
            </a:r>
            <a:endParaRPr lang="en-US" sz="2000" dirty="0">
              <a:latin typeface="Franklin Gothic Book" charset="0"/>
            </a:endParaRPr>
          </a:p>
          <a:p>
            <a:pPr eaLnBrk="1" hangingPunct="1"/>
            <a:r>
              <a:rPr lang="en-US" sz="2000" dirty="0" err="1">
                <a:latin typeface="Franklin Gothic Book" charset="0"/>
              </a:rPr>
              <a:t>Sociala</a:t>
            </a:r>
            <a:r>
              <a:rPr lang="en-US" sz="2000" dirty="0">
                <a:latin typeface="Franklin Gothic Book" charset="0"/>
              </a:rPr>
              <a:t> &amp; </a:t>
            </a:r>
            <a:r>
              <a:rPr lang="en-US" sz="2000" dirty="0" err="1">
                <a:latin typeface="Franklin Gothic Book" charset="0"/>
              </a:rPr>
              <a:t>Distancia</a:t>
            </a:r>
            <a:r>
              <a:rPr lang="en-US" sz="2000" dirty="0">
                <a:latin typeface="Franklin Gothic Book" charset="0"/>
              </a:rPr>
              <a:t>	</a:t>
            </a:r>
            <a:r>
              <a:rPr lang="en-US" sz="2000" dirty="0" err="1">
                <a:latin typeface="Franklin Gothic Book" charset="0"/>
              </a:rPr>
              <a:t>Pandemico</a:t>
            </a:r>
            <a:endParaRPr lang="en-US" sz="2000" dirty="0">
              <a:latin typeface="Franklin Gothic Book" charset="0"/>
            </a:endParaRPr>
          </a:p>
          <a:p>
            <a:pPr eaLnBrk="1" hangingPunct="1"/>
            <a:r>
              <a:rPr lang="en-US" sz="2000" dirty="0" err="1">
                <a:latin typeface="Franklin Gothic Book" charset="0"/>
              </a:rPr>
              <a:t>Maski</a:t>
            </a:r>
            <a:endParaRPr lang="en-US" sz="2000" dirty="0">
              <a:latin typeface="Franklin Gothic Book" charset="0"/>
            </a:endParaRPr>
          </a:p>
          <a:p>
            <a:pPr eaLnBrk="1" hangingPunct="1"/>
            <a:r>
              <a:rPr lang="en-US" sz="2000" dirty="0" err="1">
                <a:latin typeface="Franklin Gothic Book" charset="0"/>
              </a:rPr>
              <a:t>Purella</a:t>
            </a:r>
            <a:endParaRPr lang="en-US" sz="2000" dirty="0">
              <a:latin typeface="Franklin Gothic Book" charset="0"/>
            </a:endParaRPr>
          </a:p>
        </p:txBody>
      </p:sp>
      <p:pic>
        <p:nvPicPr>
          <p:cNvPr id="21507" name="Picture 6" descr="Winnie the Poo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57400"/>
            <a:ext cx="24384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Climate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Divisive</a:t>
            </a:r>
          </a:p>
          <a:p>
            <a:r>
              <a:rPr lang="en-US" dirty="0" smtClean="0"/>
              <a:t>Distrustful</a:t>
            </a:r>
          </a:p>
          <a:p>
            <a:r>
              <a:rPr lang="en-US" dirty="0" smtClean="0"/>
              <a:t>Tired </a:t>
            </a:r>
          </a:p>
          <a:p>
            <a:r>
              <a:rPr lang="en-US" dirty="0" smtClean="0"/>
              <a:t>Anxious</a:t>
            </a:r>
          </a:p>
          <a:p>
            <a:r>
              <a:rPr lang="en-US" dirty="0" smtClean="0"/>
              <a:t>Mobile</a:t>
            </a:r>
            <a:endParaRPr lang="en-US" dirty="0"/>
          </a:p>
        </p:txBody>
      </p:sp>
      <p:pic>
        <p:nvPicPr>
          <p:cNvPr id="4" name="Picture 3" descr="fearfu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490" y="1945077"/>
            <a:ext cx="4408542" cy="32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062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1" cy="1143001"/>
          </a:xfrm>
          <a:prstGeom prst="rect">
            <a:avLst/>
          </a:prstGeom>
          <a:effectLst>
            <a:outerShdw blurRad="63500" dist="25395" dir="2700000" rotWithShape="0">
              <a:srgbClr val="CCCCCC">
                <a:alpha val="75000"/>
              </a:srgbClr>
            </a:outerShdw>
          </a:effectLst>
        </p:spPr>
        <p:txBody>
          <a:bodyPr lIns="88896" tIns="50798" rIns="88896" bIns="50798"/>
          <a:lstStyle/>
          <a:p>
            <a:pPr algn="l" defTabSz="914367">
              <a:defRPr sz="6257">
                <a:solidFill>
                  <a:srgbClr val="004080"/>
                </a:solidFill>
                <a:uFill>
                  <a:solidFill>
                    <a:srgbClr val="00408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1" cy="4114800"/>
          </a:xfrm>
          <a:prstGeom prst="rect">
            <a:avLst/>
          </a:prstGeom>
          <a:effectLst>
            <a:outerShdw blurRad="63500" dist="25395" dir="2700000" rotWithShape="0">
              <a:srgbClr val="CCCCCC">
                <a:alpha val="75000"/>
              </a:srgbClr>
            </a:outerShdw>
          </a:effectLst>
        </p:spPr>
        <p:txBody>
          <a:bodyPr lIns="88896" tIns="50798" rIns="88896" bIns="50798" anchor="t"/>
          <a:lstStyle/>
          <a:p>
            <a:pPr marL="0" indent="0" defTabSz="914367">
              <a:spcBef>
                <a:spcPts val="492"/>
              </a:spcBef>
              <a:buSzTx/>
              <a:buNone/>
              <a:defRPr sz="4551">
                <a:solidFill>
                  <a:srgbClr val="004080"/>
                </a:solidFill>
                <a:uFill>
                  <a:solidFill>
                    <a:srgbClr val="00408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7" name="maryandjoseph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4961" y="431158"/>
            <a:ext cx="5795840" cy="62098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123</TotalTime>
  <Words>733</Words>
  <Application>Microsoft Macintosh PowerPoint</Application>
  <PresentationFormat>On-screen Show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Breeze</vt:lpstr>
      <vt:lpstr>Coping With Post-COVID Parents</vt:lpstr>
      <vt:lpstr> Class Picture, Class of 2020</vt:lpstr>
      <vt:lpstr>What People Think…</vt:lpstr>
      <vt:lpstr>Buffalo: Home of the Buffalo Wing</vt:lpstr>
      <vt:lpstr>PowerPoint Presentation</vt:lpstr>
      <vt:lpstr>What’s in Here:</vt:lpstr>
      <vt:lpstr>2025 Kindergarten Class List</vt:lpstr>
      <vt:lpstr>Today’s Climate</vt:lpstr>
      <vt:lpstr>PowerPoint Presentation</vt:lpstr>
      <vt:lpstr>It’s Not Easy Being a Parent</vt:lpstr>
      <vt:lpstr>Families</vt:lpstr>
      <vt:lpstr>Remember when..</vt:lpstr>
      <vt:lpstr>COVID made some things worse:</vt:lpstr>
      <vt:lpstr>How Hard Was It?</vt:lpstr>
      <vt:lpstr>Technology Has Contributed…</vt:lpstr>
      <vt:lpstr>What's more...</vt:lpstr>
      <vt:lpstr>During COVID</vt:lpstr>
      <vt:lpstr>Return to the “new normal”</vt:lpstr>
      <vt:lpstr>PowerPoint Presentation</vt:lpstr>
      <vt:lpstr>And Now What?</vt:lpstr>
      <vt:lpstr>Some Practical Steps</vt:lpstr>
      <vt:lpstr>Some More Practical Steps</vt:lpstr>
      <vt:lpstr>Even MORE Practical Steps </vt:lpstr>
      <vt:lpstr>If you miss the problem, you miss the solution</vt:lpstr>
      <vt:lpstr>PowerPoint Presentation</vt:lpstr>
      <vt:lpstr>PowerPoint Presentation</vt:lpstr>
    </vt:vector>
  </TitlesOfParts>
  <Company>Diocese of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Parents to Cope in Post-COVID Times</dc:title>
  <dc:creator>Carol Cimino</dc:creator>
  <cp:lastModifiedBy>Carol Cimino</cp:lastModifiedBy>
  <cp:revision>21</cp:revision>
  <dcterms:created xsi:type="dcterms:W3CDTF">2022-01-09T19:16:57Z</dcterms:created>
  <dcterms:modified xsi:type="dcterms:W3CDTF">2024-03-23T16:10:14Z</dcterms:modified>
</cp:coreProperties>
</file>