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6" r:id="rId4"/>
    <p:sldId id="275" r:id="rId5"/>
    <p:sldId id="277" r:id="rId6"/>
    <p:sldId id="279" r:id="rId7"/>
    <p:sldId id="259" r:id="rId8"/>
    <p:sldId id="257" r:id="rId9"/>
    <p:sldId id="260" r:id="rId10"/>
    <p:sldId id="268" r:id="rId11"/>
    <p:sldId id="269" r:id="rId12"/>
    <p:sldId id="270" r:id="rId13"/>
    <p:sldId id="271" r:id="rId14"/>
    <p:sldId id="273" r:id="rId15"/>
    <p:sldId id="272" r:id="rId16"/>
    <p:sldId id="274" r:id="rId17"/>
    <p:sldId id="258" r:id="rId18"/>
    <p:sldId id="261" r:id="rId19"/>
    <p:sldId id="262" r:id="rId20"/>
    <p:sldId id="263" r:id="rId21"/>
    <p:sldId id="266" r:id="rId22"/>
    <p:sldId id="267" r:id="rId23"/>
    <p:sldId id="264" r:id="rId24"/>
    <p:sldId id="26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10" name="Picture 9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1" name="Picture 10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7696200" cy="6858000"/>
            <a:chOff x="0" y="0"/>
            <a:chExt cx="7696200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16862"/>
            <a:stretch>
              <a:fillRect/>
            </a:stretch>
          </p:blipFill>
          <p:spPr>
            <a:xfrm>
              <a:off x="0" y="0"/>
              <a:ext cx="7467600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7428309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381001"/>
            <a:ext cx="1447800" cy="5697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1"/>
            <a:ext cx="6705600" cy="5697537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307977" y="950260"/>
            <a:ext cx="2528046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200" y="1851212"/>
            <a:ext cx="5446714" cy="1730375"/>
          </a:xfrm>
        </p:spPr>
        <p:txBody>
          <a:bodyPr anchor="b" anchorCtr="0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200" y="3576918"/>
            <a:ext cx="5446714" cy="829982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9"/>
          <p:cNvGrpSpPr/>
          <p:nvPr/>
        </p:nvGrpSpPr>
        <p:grpSpPr>
          <a:xfrm>
            <a:off x="0" y="0"/>
            <a:ext cx="9144000" cy="1191256"/>
            <a:chOff x="0" y="0"/>
            <a:chExt cx="9144000" cy="1191256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flipV="1">
            <a:off x="0" y="5666744"/>
            <a:ext cx="9144000" cy="1191256"/>
            <a:chOff x="0" y="0"/>
            <a:chExt cx="9144000" cy="1191256"/>
          </a:xfrm>
        </p:grpSpPr>
        <p:pic>
          <p:nvPicPr>
            <p:cNvPr id="12" name="Picture 11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13" name="Picture 12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pic>
        <p:nvPicPr>
          <p:cNvPr id="14" name="Picture 13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3258805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0" name="Picture 9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2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4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11" name="Picture 10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2" name="Picture 11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048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048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4766048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5" name="Picture 14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780052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8" name="Picture 7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776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859" y="381001"/>
            <a:ext cx="3813174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1"/>
            <a:ext cx="3612776" cy="32004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62" y="40341"/>
            <a:ext cx="7570787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62" y="1761565"/>
            <a:ext cx="7570787" cy="4289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03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lnSpc>
          <a:spcPts val="6000"/>
        </a:lnSpc>
        <a:spcBef>
          <a:spcPct val="0"/>
        </a:spcBef>
        <a:buNone/>
        <a:defRPr sz="5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Eucharistic Revival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is it? What does if have to do with me? What does it have to do with teaching?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51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hurch membership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5" r="158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53208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ttendance by age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26" b="892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42611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generations of church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5" b="189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12643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atholic church attendance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" r="526"/>
          <a:stretch>
            <a:fillRect/>
          </a:stretch>
        </p:blipFill>
        <p:spPr>
          <a:xfrm>
            <a:off x="792162" y="1698064"/>
            <a:ext cx="7570787" cy="4289611"/>
          </a:xfrm>
        </p:spPr>
      </p:pic>
    </p:spTree>
    <p:extLst>
      <p:ext uri="{BB962C8B-B14F-4D97-AF65-F5344CB8AC3E}">
        <p14:creationId xmlns:p14="http://schemas.microsoft.com/office/powerpoint/2010/main" val="506461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COVID hit: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Churches closed; no access to Eucharist</a:t>
            </a:r>
          </a:p>
          <a:p>
            <a:r>
              <a:rPr lang="en-US" dirty="0" smtClean="0"/>
              <a:t>People started “attending” virtually</a:t>
            </a:r>
          </a:p>
          <a:p>
            <a:r>
              <a:rPr lang="en-US" dirty="0" smtClean="0"/>
              <a:t>Since the re-opening, the Catholic Church has lost 20% attendance (according to Cardinal Dolan)</a:t>
            </a:r>
          </a:p>
          <a:p>
            <a:r>
              <a:rPr lang="en-US" dirty="0" smtClean="0"/>
              <a:t>People perceive that “virtual” is equal to “actual”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027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Clearly there is Cause for Concern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Children who attend Mass regularly do so because their parents take them. </a:t>
            </a:r>
          </a:p>
          <a:p>
            <a:r>
              <a:rPr lang="en-US" dirty="0" smtClean="0"/>
              <a:t>More and more, parents feel that the Catholic school is a substitute for weekend Mass attendance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Weekend Mass attendance does not take precedent over other weekend activities.</a:t>
            </a:r>
          </a:p>
          <a:p>
            <a:r>
              <a:rPr lang="en-US" dirty="0" smtClean="0"/>
              <a:t>More and more children in Catholic school are not Catholic (20.3% non</a:t>
            </a:r>
            <a:r>
              <a:rPr lang="en-US" smtClean="0"/>
              <a:t>-Catholic)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1149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Concerns as Educators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Catholic identity of the school is essential</a:t>
            </a:r>
          </a:p>
          <a:p>
            <a:r>
              <a:rPr lang="en-US" dirty="0" smtClean="0"/>
              <a:t>We are tasked with training and inspiring the Church of the future.</a:t>
            </a:r>
          </a:p>
          <a:p>
            <a:r>
              <a:rPr lang="en-US" dirty="0" smtClean="0"/>
              <a:t>We are also tasked with teaching the tenets of the Catholic Church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have a responsibility to partner with parents in the passing on of the Faith</a:t>
            </a:r>
          </a:p>
          <a:p>
            <a:r>
              <a:rPr lang="en-US" dirty="0" smtClean="0"/>
              <a:t>We have the responsibility to model and teach the primacy of the Eucharist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824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Began Feast of Corpus Christi, 2022</a:t>
            </a:r>
          </a:p>
          <a:p>
            <a:r>
              <a:rPr lang="en-US" dirty="0" smtClean="0"/>
              <a:t>6/11/2023-7/17/2024: Year of Parish Revival</a:t>
            </a:r>
          </a:p>
          <a:p>
            <a:pPr lvl="1"/>
            <a:r>
              <a:rPr lang="en-US" dirty="0" smtClean="0"/>
              <a:t>Parish-based activities, events, missions</a:t>
            </a:r>
          </a:p>
          <a:p>
            <a:r>
              <a:rPr lang="en-US" dirty="0" smtClean="0"/>
              <a:t>7/17/2024-7/21/2024: National Eucharistic Congress, Indianapolis</a:t>
            </a:r>
          </a:p>
          <a:p>
            <a:pPr lvl="1"/>
            <a:r>
              <a:rPr lang="en-US" dirty="0" smtClean="0"/>
              <a:t>Gathering of the Faithful on a national level to celebrate the mystery of the Eucharist</a:t>
            </a:r>
          </a:p>
          <a:p>
            <a:r>
              <a:rPr lang="en-US" dirty="0" smtClean="0"/>
              <a:t>7/21/2024-Pentecost, 2025 Year of Going Out on Mission </a:t>
            </a:r>
          </a:p>
          <a:p>
            <a:r>
              <a:rPr lang="en-US" dirty="0" smtClean="0"/>
              <a:t>-Commissioning of the laity to live the mystery of the Eucharist and to spread the Good News.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05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Parish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Targeted readings</a:t>
            </a:r>
          </a:p>
          <a:p>
            <a:r>
              <a:rPr lang="en-US" dirty="0" smtClean="0"/>
              <a:t>Special liturgies</a:t>
            </a:r>
          </a:p>
          <a:p>
            <a:r>
              <a:rPr lang="en-US" dirty="0" smtClean="0"/>
              <a:t>Testimonials</a:t>
            </a:r>
          </a:p>
          <a:p>
            <a:r>
              <a:rPr lang="en-US" dirty="0" smtClean="0"/>
              <a:t>Resources</a:t>
            </a:r>
            <a:endParaRPr lang="en-US" dirty="0"/>
          </a:p>
        </p:txBody>
      </p:sp>
      <p:pic>
        <p:nvPicPr>
          <p:cNvPr id="5" name="Picture 4" descr="People worship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452282"/>
            <a:ext cx="4572000" cy="540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228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Eucharistic Congress</a:t>
            </a:r>
            <a:endParaRPr lang="en-US" dirty="0"/>
          </a:p>
        </p:txBody>
      </p:sp>
      <p:pic>
        <p:nvPicPr>
          <p:cNvPr id="4" name="Content Placeholder 3" descr="Indianapolis convention center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3" r="4993"/>
          <a:stretch>
            <a:fillRect/>
          </a:stretch>
        </p:blipFill>
        <p:spPr>
          <a:xfrm>
            <a:off x="4337051" y="1761565"/>
            <a:ext cx="4806949" cy="4289611"/>
          </a:xfrm>
        </p:spPr>
      </p:pic>
      <p:sp>
        <p:nvSpPr>
          <p:cNvPr id="5" name="TextBox 4"/>
          <p:cNvSpPr txBox="1"/>
          <p:nvPr/>
        </p:nvSpPr>
        <p:spPr>
          <a:xfrm>
            <a:off x="389467" y="2184400"/>
            <a:ext cx="386884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100,000 expected</a:t>
            </a:r>
          </a:p>
          <a:p>
            <a:r>
              <a:rPr lang="en-US" sz="2800" dirty="0" smtClean="0"/>
              <a:t>Talks, Discussions</a:t>
            </a:r>
          </a:p>
          <a:p>
            <a:r>
              <a:rPr lang="en-US" sz="2800" dirty="0" smtClean="0"/>
              <a:t>Lessons for Programs</a:t>
            </a:r>
          </a:p>
          <a:p>
            <a:r>
              <a:rPr lang="en-US" sz="2800" dirty="0" smtClean="0"/>
              <a:t>Networking</a:t>
            </a:r>
          </a:p>
          <a:p>
            <a:r>
              <a:rPr lang="en-US" sz="2800" dirty="0" smtClean="0"/>
              <a:t>Availability of Resources</a:t>
            </a:r>
          </a:p>
          <a:p>
            <a:r>
              <a:rPr lang="en-US" sz="2800" dirty="0" smtClean="0"/>
              <a:t>Experience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29131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14033" y="3883212"/>
            <a:ext cx="5446714" cy="1730375"/>
          </a:xfrm>
        </p:spPr>
        <p:txBody>
          <a:bodyPr/>
          <a:lstStyle/>
          <a:p>
            <a:r>
              <a:rPr lang="en-US" dirty="0" smtClean="0"/>
              <a:t>THE INFLUENCE </a:t>
            </a:r>
            <a:r>
              <a:rPr lang="en-US" sz="5400" dirty="0" smtClean="0"/>
              <a:t>OF THE NARROW GAUGE RAILWAY ON THE EUCHARISTIC </a:t>
            </a:r>
            <a:r>
              <a:rPr lang="en-US" sz="5400" dirty="0" smtClean="0"/>
              <a:t>REVIVAL IN </a:t>
            </a:r>
            <a:r>
              <a:rPr lang="en-US" sz="5400" dirty="0" smtClean="0"/>
              <a:t>OUTER MONGOLIA 1903-1911</a:t>
            </a:r>
            <a:endParaRPr lang="en-US" sz="5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854200" y="5634505"/>
            <a:ext cx="5446714" cy="82998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998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 of Mission</a:t>
            </a:r>
            <a:endParaRPr lang="en-US" dirty="0"/>
          </a:p>
        </p:txBody>
      </p:sp>
      <p:pic>
        <p:nvPicPr>
          <p:cNvPr id="4" name="Content Placeholder 3" descr="Altar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24" b="8824"/>
          <a:stretch>
            <a:fillRect/>
          </a:stretch>
        </p:blipFill>
        <p:spPr>
          <a:xfrm>
            <a:off x="4337051" y="1761565"/>
            <a:ext cx="4806949" cy="4289611"/>
          </a:xfrm>
        </p:spPr>
      </p:pic>
      <p:sp>
        <p:nvSpPr>
          <p:cNvPr id="5" name="TextBox 4"/>
          <p:cNvSpPr txBox="1"/>
          <p:nvPr/>
        </p:nvSpPr>
        <p:spPr>
          <a:xfrm>
            <a:off x="338667" y="2336800"/>
            <a:ext cx="358375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Doing Eucharist: this is </a:t>
            </a:r>
          </a:p>
          <a:p>
            <a:r>
              <a:rPr lang="en-US" sz="2800" dirty="0" smtClean="0"/>
              <a:t>Our opportunity to </a:t>
            </a:r>
          </a:p>
          <a:p>
            <a:r>
              <a:rPr lang="en-US" sz="2800" dirty="0" smtClean="0"/>
              <a:t>Teach the awesome</a:t>
            </a:r>
          </a:p>
          <a:p>
            <a:r>
              <a:rPr lang="en-US" sz="2800" dirty="0" smtClean="0"/>
              <a:t>Beliefs about the </a:t>
            </a:r>
          </a:p>
          <a:p>
            <a:r>
              <a:rPr lang="en-US" sz="2800" dirty="0" smtClean="0"/>
              <a:t>Sacrament of the </a:t>
            </a:r>
          </a:p>
          <a:p>
            <a:r>
              <a:rPr lang="en-US" sz="2800" dirty="0" smtClean="0"/>
              <a:t>Eucharist.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7002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What Do We Teach Children About the Eucharist?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Eucharist is Jesus’ best and most lasting gift to us: the gift of himself</a:t>
            </a:r>
          </a:p>
          <a:p>
            <a:r>
              <a:rPr lang="en-US" dirty="0" smtClean="0"/>
              <a:t>The Eucharist unites all Catholics in the one belief in Christ’s offering of himself</a:t>
            </a:r>
          </a:p>
          <a:p>
            <a:r>
              <a:rPr lang="en-US" dirty="0" smtClean="0"/>
              <a:t>The Eucharist is truly the body and blood of Jesus, his whole being. It is not a symbol or a memorial.</a:t>
            </a:r>
          </a:p>
          <a:p>
            <a:r>
              <a:rPr lang="en-US" dirty="0" smtClean="0"/>
              <a:t>The Eucharist is nourishment for our soul, just as food nourishes our bodies.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40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162" y="39077"/>
            <a:ext cx="7570787" cy="1411941"/>
          </a:xfrm>
        </p:spPr>
        <p:txBody>
          <a:bodyPr/>
          <a:lstStyle/>
          <a:p>
            <a:r>
              <a:rPr lang="en-US" sz="4800" dirty="0" smtClean="0"/>
              <a:t>What Do We Teach Children About the Eucharist?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Jesus loves us so much that he gives the best gift-himself- to us.</a:t>
            </a:r>
          </a:p>
          <a:p>
            <a:r>
              <a:rPr lang="en-US" dirty="0" smtClean="0"/>
              <a:t>When we partake of the Eucharist we become more like Jesus. </a:t>
            </a:r>
          </a:p>
          <a:p>
            <a:r>
              <a:rPr lang="en-US" dirty="0" smtClean="0"/>
              <a:t>Although Jesus is with us always, our reception of Holy Eucharist allows us a special closeness to Jesus.</a:t>
            </a:r>
          </a:p>
          <a:p>
            <a:r>
              <a:rPr lang="en-US" dirty="0" smtClean="0"/>
              <a:t>Jesus gave us the Eucharist at the Last Supper when he said, “Take and eat; this is my body, this is </a:t>
            </a:r>
            <a:r>
              <a:rPr lang="en-US" smtClean="0"/>
              <a:t>my blood.”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00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Applications for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Different aspect of Eucharist as a monthly theme: e.g. Eucharist as Gift, Eucharist as Nourishment of the Soul</a:t>
            </a:r>
          </a:p>
          <a:p>
            <a:r>
              <a:rPr lang="en-US" dirty="0" smtClean="0"/>
              <a:t>Use of Resources on-line, e.g. movies (Soul Food-for adults only), podcasts, TV (Blue Bloods)</a:t>
            </a:r>
          </a:p>
          <a:p>
            <a:r>
              <a:rPr lang="en-US" dirty="0" smtClean="0"/>
              <a:t>Testimonials from parish leaders. E.g. memories of First Communion</a:t>
            </a:r>
          </a:p>
          <a:p>
            <a:r>
              <a:rPr lang="en-US" dirty="0" smtClean="0"/>
              <a:t>Introspective prayer on the presence of Jesus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933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Practical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 material home to parents to make them aware of the movement</a:t>
            </a:r>
          </a:p>
          <a:p>
            <a:r>
              <a:rPr lang="en-US" dirty="0" smtClean="0"/>
              <a:t>“Pass the cup”</a:t>
            </a:r>
          </a:p>
          <a:p>
            <a:r>
              <a:rPr lang="en-US" dirty="0" smtClean="0"/>
              <a:t>Visit a place that makes communion wafers</a:t>
            </a:r>
          </a:p>
          <a:p>
            <a:r>
              <a:rPr lang="en-US" dirty="0" smtClean="0"/>
              <a:t>Share stories of saints’ devotion </a:t>
            </a:r>
            <a:r>
              <a:rPr lang="en-US" smtClean="0"/>
              <a:t>to Eucharist.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234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71" b="1827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83380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uffalo wings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89" b="1458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39084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superhero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71" b="15671"/>
          <a:stretch>
            <a:fillRect/>
          </a:stretch>
        </p:blipFill>
        <p:spPr bwMode="auto">
          <a:xfrm>
            <a:off x="457199" y="1333500"/>
            <a:ext cx="8390468" cy="479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755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Kindergarten Roster: 2025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Charmina</a:t>
            </a:r>
            <a:endParaRPr lang="en-US" dirty="0" smtClean="0"/>
          </a:p>
          <a:p>
            <a:r>
              <a:rPr lang="en-US" dirty="0" err="1" smtClean="0"/>
              <a:t>Covida</a:t>
            </a:r>
            <a:endParaRPr lang="en-US" dirty="0" smtClean="0"/>
          </a:p>
          <a:p>
            <a:r>
              <a:rPr lang="en-US" dirty="0" err="1" smtClean="0"/>
              <a:t>Quarantina</a:t>
            </a:r>
            <a:endParaRPr lang="en-US" dirty="0" smtClean="0"/>
          </a:p>
          <a:p>
            <a:r>
              <a:rPr lang="en-US" dirty="0" err="1" smtClean="0"/>
              <a:t>Purello</a:t>
            </a:r>
            <a:endParaRPr lang="en-US" dirty="0" smtClean="0"/>
          </a:p>
          <a:p>
            <a:r>
              <a:rPr lang="en-US" dirty="0" err="1" smtClean="0"/>
              <a:t>Cottonello</a:t>
            </a:r>
            <a:endParaRPr lang="en-US" dirty="0" smtClean="0"/>
          </a:p>
          <a:p>
            <a:r>
              <a:rPr lang="en-US" dirty="0" err="1" smtClean="0"/>
              <a:t>Sociala</a:t>
            </a:r>
            <a:r>
              <a:rPr lang="en-US" dirty="0" smtClean="0"/>
              <a:t> &amp; </a:t>
            </a:r>
            <a:r>
              <a:rPr lang="en-US" dirty="0" err="1" smtClean="0"/>
              <a:t>Distancia</a:t>
            </a:r>
            <a:endParaRPr lang="en-US" dirty="0" smtClean="0"/>
          </a:p>
          <a:p>
            <a:r>
              <a:rPr lang="en-US" dirty="0" err="1" smtClean="0"/>
              <a:t>Pandemico</a:t>
            </a:r>
            <a:endParaRPr lang="en-US" dirty="0"/>
          </a:p>
        </p:txBody>
      </p:sp>
      <p:pic>
        <p:nvPicPr>
          <p:cNvPr id="4" name="Picture 3" descr="COVI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200" y="3043238"/>
            <a:ext cx="4665133" cy="30829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06533" y="6216134"/>
            <a:ext cx="1477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 Photo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089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What’s  in Here: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r>
              <a:rPr lang="en-US" dirty="0" smtClean="0"/>
              <a:t>Purpose</a:t>
            </a:r>
          </a:p>
          <a:p>
            <a:r>
              <a:rPr lang="en-US" dirty="0" smtClean="0"/>
              <a:t>Calendar</a:t>
            </a:r>
          </a:p>
          <a:p>
            <a:r>
              <a:rPr lang="en-US" dirty="0" smtClean="0"/>
              <a:t>Implications for teachers</a:t>
            </a:r>
          </a:p>
          <a:p>
            <a:r>
              <a:rPr lang="en-US" dirty="0" smtClean="0"/>
              <a:t>Some </a:t>
            </a:r>
            <a:r>
              <a:rPr lang="en-US" smtClean="0"/>
              <a:t>practical steps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girl receiving commun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0" y="2235200"/>
            <a:ext cx="3742267" cy="2861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706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Eucharistic Revival: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three-year effort to reignite:</a:t>
            </a:r>
          </a:p>
          <a:p>
            <a:pPr lvl="1"/>
            <a:r>
              <a:rPr lang="en-US" dirty="0" smtClean="0"/>
              <a:t>Knowledge of the nature of Eucharist</a:t>
            </a:r>
          </a:p>
          <a:p>
            <a:pPr lvl="1"/>
            <a:r>
              <a:rPr lang="en-US" dirty="0" smtClean="0"/>
              <a:t>The Eucharist’s place in our lives as Catholics</a:t>
            </a:r>
          </a:p>
          <a:p>
            <a:pPr lvl="1"/>
            <a:r>
              <a:rPr lang="en-US" dirty="0" smtClean="0"/>
              <a:t>The influence of Eucharist on issues of concern to young people</a:t>
            </a:r>
          </a:p>
          <a:p>
            <a:pPr lvl="1"/>
            <a:r>
              <a:rPr lang="en-US" dirty="0" smtClean="0"/>
              <a:t>Excitement, sense of belonging, to the Catholic Church</a:t>
            </a:r>
            <a:endParaRPr lang="en-US" dirty="0"/>
          </a:p>
        </p:txBody>
      </p:sp>
      <p:pic>
        <p:nvPicPr>
          <p:cNvPr id="4" name="Picture 3" descr="boy serving Ma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400" y="4826000"/>
            <a:ext cx="3115733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020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Church battered by scandal, doubt</a:t>
            </a:r>
          </a:p>
          <a:p>
            <a:r>
              <a:rPr lang="en-US" dirty="0" smtClean="0"/>
              <a:t>Recovery from the </a:t>
            </a:r>
            <a:r>
              <a:rPr lang="en-US" smtClean="0"/>
              <a:t>pandemic lockdown</a:t>
            </a:r>
            <a:endParaRPr lang="en-US" dirty="0" smtClean="0"/>
          </a:p>
          <a:p>
            <a:r>
              <a:rPr lang="en-US" dirty="0" smtClean="0"/>
              <a:t>People of God beset by COVID and its aftermath</a:t>
            </a:r>
          </a:p>
          <a:p>
            <a:r>
              <a:rPr lang="en-US" dirty="0" smtClean="0"/>
              <a:t>Discord in the culture</a:t>
            </a:r>
          </a:p>
          <a:p>
            <a:r>
              <a:rPr lang="en-US" dirty="0" smtClean="0"/>
              <a:t>Absence of organized religion in the lives of many</a:t>
            </a:r>
          </a:p>
          <a:p>
            <a:r>
              <a:rPr lang="en-US" dirty="0" smtClean="0"/>
              <a:t>Fear of global forces</a:t>
            </a:r>
          </a:p>
          <a:p>
            <a:r>
              <a:rPr lang="en-US" dirty="0" smtClean="0"/>
              <a:t>Lack of Faith among Catholics (31% believe in True Presence)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248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fusio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Infusion">
      <a:majorFont>
        <a:latin typeface="Mistral"/>
        <a:ea typeface=""/>
        <a:cs typeface=""/>
        <a:font script="Jpan" typeface="ＤＦＰ行書体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fus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Infusion.thmx</Template>
  <TotalTime>412</TotalTime>
  <Words>763</Words>
  <Application>Microsoft Macintosh PowerPoint</Application>
  <PresentationFormat>On-screen Show (4:3)</PresentationFormat>
  <Paragraphs>95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Infusion</vt:lpstr>
      <vt:lpstr>The Eucharistic Revival</vt:lpstr>
      <vt:lpstr>THE INFLUENCE OF THE NARROW GAUGE RAILWAY ON THE EUCHARISTIC REVIVAL IN OUTER MONGOLIA 1903-1911</vt:lpstr>
      <vt:lpstr>PowerPoint Presentation</vt:lpstr>
      <vt:lpstr>PowerPoint Presentation</vt:lpstr>
      <vt:lpstr>PowerPoint Presentation</vt:lpstr>
      <vt:lpstr>Kindergarten Roster: 2025</vt:lpstr>
      <vt:lpstr>What’s  in Here:</vt:lpstr>
      <vt:lpstr>Eucharistic Revival:</vt:lpstr>
      <vt:lpstr>Why Now?</vt:lpstr>
      <vt:lpstr>PowerPoint Presentation</vt:lpstr>
      <vt:lpstr>PowerPoint Presentation</vt:lpstr>
      <vt:lpstr>PowerPoint Presentation</vt:lpstr>
      <vt:lpstr>PowerPoint Presentation</vt:lpstr>
      <vt:lpstr>When COVID hit:</vt:lpstr>
      <vt:lpstr>Clearly there is Cause for Concern</vt:lpstr>
      <vt:lpstr>Our Concerns as Educators</vt:lpstr>
      <vt:lpstr>The Calendar</vt:lpstr>
      <vt:lpstr>Parish Activities</vt:lpstr>
      <vt:lpstr>The Eucharistic Congress</vt:lpstr>
      <vt:lpstr>Year of Mission</vt:lpstr>
      <vt:lpstr>What Do We Teach Children About the Eucharist?</vt:lpstr>
      <vt:lpstr>What Do We Teach Children About the Eucharist?</vt:lpstr>
      <vt:lpstr>Practical Applications for Schools</vt:lpstr>
      <vt:lpstr>More Practical Applications</vt:lpstr>
    </vt:vector>
  </TitlesOfParts>
  <Company>Diocese of Buffalo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Eucharistic Revival</dc:title>
  <dc:creator>Carol Cimino</dc:creator>
  <cp:lastModifiedBy>Carol Cimino</cp:lastModifiedBy>
  <cp:revision>19</cp:revision>
  <dcterms:created xsi:type="dcterms:W3CDTF">2022-07-14T14:45:34Z</dcterms:created>
  <dcterms:modified xsi:type="dcterms:W3CDTF">2022-11-10T18:38:44Z</dcterms:modified>
</cp:coreProperties>
</file>